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wav"/>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theme/themeOverride1.xml" ContentType="application/vnd.openxmlformats-officedocument.themeOverride+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855" r:id="rId1"/>
  </p:sldMasterIdLst>
  <p:notesMasterIdLst>
    <p:notesMasterId r:id="rId60"/>
  </p:notesMasterIdLst>
  <p:handoutMasterIdLst>
    <p:handoutMasterId r:id="rId61"/>
  </p:handoutMasterIdLst>
  <p:sldIdLst>
    <p:sldId id="256" r:id="rId2"/>
    <p:sldId id="474" r:id="rId3"/>
    <p:sldId id="491" r:id="rId4"/>
    <p:sldId id="480" r:id="rId5"/>
    <p:sldId id="475" r:id="rId6"/>
    <p:sldId id="476" r:id="rId7"/>
    <p:sldId id="477" r:id="rId8"/>
    <p:sldId id="478" r:id="rId9"/>
    <p:sldId id="481" r:id="rId10"/>
    <p:sldId id="482" r:id="rId11"/>
    <p:sldId id="466" r:id="rId12"/>
    <p:sldId id="467" r:id="rId13"/>
    <p:sldId id="468" r:id="rId14"/>
    <p:sldId id="469" r:id="rId15"/>
    <p:sldId id="470" r:id="rId16"/>
    <p:sldId id="471" r:id="rId17"/>
    <p:sldId id="472" r:id="rId18"/>
    <p:sldId id="473" r:id="rId19"/>
    <p:sldId id="489" r:id="rId20"/>
    <p:sldId id="490" r:id="rId21"/>
    <p:sldId id="483" r:id="rId22"/>
    <p:sldId id="484" r:id="rId23"/>
    <p:sldId id="485" r:id="rId24"/>
    <p:sldId id="486" r:id="rId25"/>
    <p:sldId id="487" r:id="rId26"/>
    <p:sldId id="488" r:id="rId27"/>
    <p:sldId id="290" r:id="rId28"/>
    <p:sldId id="314" r:id="rId29"/>
    <p:sldId id="315" r:id="rId30"/>
    <p:sldId id="316" r:id="rId31"/>
    <p:sldId id="317" r:id="rId32"/>
    <p:sldId id="318" r:id="rId33"/>
    <p:sldId id="429" r:id="rId34"/>
    <p:sldId id="367" r:id="rId35"/>
    <p:sldId id="430" r:id="rId36"/>
    <p:sldId id="375" r:id="rId37"/>
    <p:sldId id="376" r:id="rId38"/>
    <p:sldId id="442" r:id="rId39"/>
    <p:sldId id="452" r:id="rId40"/>
    <p:sldId id="443" r:id="rId41"/>
    <p:sldId id="444" r:id="rId42"/>
    <p:sldId id="445" r:id="rId43"/>
    <p:sldId id="446" r:id="rId44"/>
    <p:sldId id="447" r:id="rId45"/>
    <p:sldId id="448" r:id="rId46"/>
    <p:sldId id="449" r:id="rId47"/>
    <p:sldId id="454" r:id="rId48"/>
    <p:sldId id="455" r:id="rId49"/>
    <p:sldId id="456" r:id="rId50"/>
    <p:sldId id="457" r:id="rId51"/>
    <p:sldId id="458" r:id="rId52"/>
    <p:sldId id="459" r:id="rId53"/>
    <p:sldId id="492" r:id="rId54"/>
    <p:sldId id="461" r:id="rId55"/>
    <p:sldId id="462" r:id="rId56"/>
    <p:sldId id="463" r:id="rId57"/>
    <p:sldId id="464" r:id="rId58"/>
    <p:sldId id="451" r:id="rId59"/>
  </p:sldIdLst>
  <p:sldSz cx="9144000" cy="6858000" type="screen4x3"/>
  <p:notesSz cx="7315200" cy="9601200"/>
  <p:defaultTextStyle>
    <a:defPPr>
      <a:defRPr lang="en-US"/>
    </a:defPPr>
    <a:lvl1pPr algn="l" rtl="0" fontAlgn="base">
      <a:spcBef>
        <a:spcPct val="0"/>
      </a:spcBef>
      <a:spcAft>
        <a:spcPct val="0"/>
      </a:spcAft>
      <a:defRPr kern="1200">
        <a:solidFill>
          <a:schemeClr val="tx1"/>
        </a:solidFill>
        <a:latin typeface="Arial" charset="0"/>
        <a:ea typeface="+mn-ea"/>
        <a:cs typeface="+mn-cs"/>
      </a:defRPr>
    </a:lvl1pPr>
    <a:lvl2pPr marL="457200" algn="l" rtl="0" fontAlgn="base">
      <a:spcBef>
        <a:spcPct val="0"/>
      </a:spcBef>
      <a:spcAft>
        <a:spcPct val="0"/>
      </a:spcAft>
      <a:defRPr kern="1200">
        <a:solidFill>
          <a:schemeClr val="tx1"/>
        </a:solidFill>
        <a:latin typeface="Arial" charset="0"/>
        <a:ea typeface="+mn-ea"/>
        <a:cs typeface="+mn-cs"/>
      </a:defRPr>
    </a:lvl2pPr>
    <a:lvl3pPr marL="914400" algn="l" rtl="0" fontAlgn="base">
      <a:spcBef>
        <a:spcPct val="0"/>
      </a:spcBef>
      <a:spcAft>
        <a:spcPct val="0"/>
      </a:spcAft>
      <a:defRPr kern="1200">
        <a:solidFill>
          <a:schemeClr val="tx1"/>
        </a:solidFill>
        <a:latin typeface="Arial" charset="0"/>
        <a:ea typeface="+mn-ea"/>
        <a:cs typeface="+mn-cs"/>
      </a:defRPr>
    </a:lvl3pPr>
    <a:lvl4pPr marL="1371600" algn="l" rtl="0" fontAlgn="base">
      <a:spcBef>
        <a:spcPct val="0"/>
      </a:spcBef>
      <a:spcAft>
        <a:spcPct val="0"/>
      </a:spcAft>
      <a:defRPr kern="1200">
        <a:solidFill>
          <a:schemeClr val="tx1"/>
        </a:solidFill>
        <a:latin typeface="Arial" charset="0"/>
        <a:ea typeface="+mn-ea"/>
        <a:cs typeface="+mn-cs"/>
      </a:defRPr>
    </a:lvl4pPr>
    <a:lvl5pPr marL="1828800" algn="l" rtl="0" fontAlgn="base">
      <a:spcBef>
        <a:spcPct val="0"/>
      </a:spcBef>
      <a:spcAft>
        <a:spcPct val="0"/>
      </a:spcAft>
      <a:defRPr kern="1200">
        <a:solidFill>
          <a:schemeClr val="tx1"/>
        </a:solidFill>
        <a:latin typeface="Arial" charset="0"/>
        <a:ea typeface="+mn-ea"/>
        <a:cs typeface="+mn-cs"/>
      </a:defRPr>
    </a:lvl5pPr>
    <a:lvl6pPr marL="2286000" algn="l" defTabSz="914400" rtl="0" eaLnBrk="1" latinLnBrk="0" hangingPunct="1">
      <a:defRPr kern="1200">
        <a:solidFill>
          <a:schemeClr val="tx1"/>
        </a:solidFill>
        <a:latin typeface="Arial" charset="0"/>
        <a:ea typeface="+mn-ea"/>
        <a:cs typeface="+mn-cs"/>
      </a:defRPr>
    </a:lvl6pPr>
    <a:lvl7pPr marL="2743200" algn="l" defTabSz="914400" rtl="0" eaLnBrk="1" latinLnBrk="0" hangingPunct="1">
      <a:defRPr kern="1200">
        <a:solidFill>
          <a:schemeClr val="tx1"/>
        </a:solidFill>
        <a:latin typeface="Arial" charset="0"/>
        <a:ea typeface="+mn-ea"/>
        <a:cs typeface="+mn-cs"/>
      </a:defRPr>
    </a:lvl7pPr>
    <a:lvl8pPr marL="3200400" algn="l" defTabSz="914400" rtl="0" eaLnBrk="1" latinLnBrk="0" hangingPunct="1">
      <a:defRPr kern="1200">
        <a:solidFill>
          <a:schemeClr val="tx1"/>
        </a:solidFill>
        <a:latin typeface="Arial" charset="0"/>
        <a:ea typeface="+mn-ea"/>
        <a:cs typeface="+mn-cs"/>
      </a:defRPr>
    </a:lvl8pPr>
    <a:lvl9pPr marL="3657600" algn="l" defTabSz="914400" rtl="0" eaLnBrk="1" latinLnBrk="0" hangingPunct="1">
      <a:defRPr kern="1200">
        <a:solidFill>
          <a:schemeClr val="tx1"/>
        </a:solidFill>
        <a:latin typeface="Arial" charset="0"/>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7907F"/>
    <a:srgbClr val="E78E7F"/>
    <a:srgbClr val="025772"/>
    <a:srgbClr val="FF0000"/>
    <a:srgbClr val="292D87"/>
    <a:srgbClr val="E7BB19"/>
    <a:srgbClr val="1108CE"/>
    <a:srgbClr val="746DF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306" autoAdjust="0"/>
    <p:restoredTop sz="91589" autoAdjust="0"/>
  </p:normalViewPr>
  <p:slideViewPr>
    <p:cSldViewPr snapToGrid="0">
      <p:cViewPr>
        <p:scale>
          <a:sx n="75" d="100"/>
          <a:sy n="75" d="100"/>
        </p:scale>
        <p:origin x="-1746" y="-204"/>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sorterViewPr>
    <p:cViewPr>
      <p:scale>
        <a:sx n="90" d="100"/>
        <a:sy n="90" d="100"/>
      </p:scale>
      <p:origin x="0" y="10746"/>
    </p:cViewPr>
  </p:sorterViewPr>
  <p:gridSpacing cx="76200" cy="76200"/>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handoutMaster" Target="handoutMasters/handout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84002" name="Rectangle 2"/>
          <p:cNvSpPr>
            <a:spLocks noGrp="1" noChangeArrowheads="1"/>
          </p:cNvSpPr>
          <p:nvPr>
            <p:ph type="hdr" sz="quarter"/>
          </p:nvPr>
        </p:nvSpPr>
        <p:spPr bwMode="auto">
          <a:xfrm>
            <a:off x="0" y="0"/>
            <a:ext cx="3170238" cy="481013"/>
          </a:xfrm>
          <a:prstGeom prst="rect">
            <a:avLst/>
          </a:prstGeom>
          <a:noFill/>
          <a:ln w="9525">
            <a:noFill/>
            <a:miter lim="800000"/>
            <a:headEnd/>
            <a:tailEnd/>
          </a:ln>
          <a:effectLst/>
        </p:spPr>
        <p:txBody>
          <a:bodyPr vert="horz" wrap="square" lIns="95610" tIns="47805" rIns="95610" bIns="47805" numCol="1" anchor="t" anchorCtr="0" compatLnSpc="1">
            <a:prstTxWarp prst="textNoShape">
              <a:avLst/>
            </a:prstTxWarp>
          </a:bodyPr>
          <a:lstStyle>
            <a:lvl1pPr defTabSz="955675" eaLnBrk="0" hangingPunct="0">
              <a:defRPr sz="1300"/>
            </a:lvl1pPr>
          </a:lstStyle>
          <a:p>
            <a:endParaRPr lang="en-US"/>
          </a:p>
        </p:txBody>
      </p:sp>
      <p:sp>
        <p:nvSpPr>
          <p:cNvPr id="384003" name="Rectangle 3"/>
          <p:cNvSpPr>
            <a:spLocks noGrp="1" noChangeArrowheads="1"/>
          </p:cNvSpPr>
          <p:nvPr>
            <p:ph type="dt" sz="quarter" idx="1"/>
          </p:nvPr>
        </p:nvSpPr>
        <p:spPr bwMode="auto">
          <a:xfrm>
            <a:off x="4143375" y="0"/>
            <a:ext cx="3170238" cy="481013"/>
          </a:xfrm>
          <a:prstGeom prst="rect">
            <a:avLst/>
          </a:prstGeom>
          <a:noFill/>
          <a:ln w="9525">
            <a:noFill/>
            <a:miter lim="800000"/>
            <a:headEnd/>
            <a:tailEnd/>
          </a:ln>
          <a:effectLst/>
        </p:spPr>
        <p:txBody>
          <a:bodyPr vert="horz" wrap="square" lIns="95610" tIns="47805" rIns="95610" bIns="47805" numCol="1" anchor="t" anchorCtr="0" compatLnSpc="1">
            <a:prstTxWarp prst="textNoShape">
              <a:avLst/>
            </a:prstTxWarp>
          </a:bodyPr>
          <a:lstStyle>
            <a:lvl1pPr algn="r" defTabSz="955675" eaLnBrk="0" hangingPunct="0">
              <a:defRPr sz="1300"/>
            </a:lvl1pPr>
          </a:lstStyle>
          <a:p>
            <a:fld id="{7B385A40-1996-4B05-9464-17281A599934}" type="datetimeFigureOut">
              <a:rPr lang="en-US"/>
              <a:pPr/>
              <a:t>3/14/2014</a:t>
            </a:fld>
            <a:endParaRPr lang="en-US"/>
          </a:p>
        </p:txBody>
      </p:sp>
      <p:sp>
        <p:nvSpPr>
          <p:cNvPr id="384004" name="Rectangle 4"/>
          <p:cNvSpPr>
            <a:spLocks noGrp="1" noChangeArrowheads="1"/>
          </p:cNvSpPr>
          <p:nvPr>
            <p:ph type="ftr" sz="quarter" idx="2"/>
          </p:nvPr>
        </p:nvSpPr>
        <p:spPr bwMode="auto">
          <a:xfrm>
            <a:off x="0" y="9118600"/>
            <a:ext cx="3170238" cy="481013"/>
          </a:xfrm>
          <a:prstGeom prst="rect">
            <a:avLst/>
          </a:prstGeom>
          <a:noFill/>
          <a:ln w="9525">
            <a:noFill/>
            <a:miter lim="800000"/>
            <a:headEnd/>
            <a:tailEnd/>
          </a:ln>
          <a:effectLst/>
        </p:spPr>
        <p:txBody>
          <a:bodyPr vert="horz" wrap="square" lIns="95610" tIns="47805" rIns="95610" bIns="47805" numCol="1" anchor="b" anchorCtr="0" compatLnSpc="1">
            <a:prstTxWarp prst="textNoShape">
              <a:avLst/>
            </a:prstTxWarp>
          </a:bodyPr>
          <a:lstStyle>
            <a:lvl1pPr defTabSz="955675" eaLnBrk="0" hangingPunct="0">
              <a:defRPr sz="1300"/>
            </a:lvl1pPr>
          </a:lstStyle>
          <a:p>
            <a:endParaRPr lang="en-US"/>
          </a:p>
        </p:txBody>
      </p:sp>
      <p:sp>
        <p:nvSpPr>
          <p:cNvPr id="384005" name="Rectangle 5"/>
          <p:cNvSpPr>
            <a:spLocks noGrp="1" noChangeArrowheads="1"/>
          </p:cNvSpPr>
          <p:nvPr>
            <p:ph type="sldNum" sz="quarter" idx="3"/>
          </p:nvPr>
        </p:nvSpPr>
        <p:spPr bwMode="auto">
          <a:xfrm>
            <a:off x="4143375" y="9118600"/>
            <a:ext cx="3170238" cy="481013"/>
          </a:xfrm>
          <a:prstGeom prst="rect">
            <a:avLst/>
          </a:prstGeom>
          <a:noFill/>
          <a:ln w="9525">
            <a:noFill/>
            <a:miter lim="800000"/>
            <a:headEnd/>
            <a:tailEnd/>
          </a:ln>
          <a:effectLst/>
        </p:spPr>
        <p:txBody>
          <a:bodyPr vert="horz" wrap="square" lIns="95610" tIns="47805" rIns="95610" bIns="47805" numCol="1" anchor="b" anchorCtr="0" compatLnSpc="1">
            <a:prstTxWarp prst="textNoShape">
              <a:avLst/>
            </a:prstTxWarp>
          </a:bodyPr>
          <a:lstStyle>
            <a:lvl1pPr algn="r" defTabSz="955675" eaLnBrk="0" hangingPunct="0">
              <a:defRPr sz="1300"/>
            </a:lvl1pPr>
          </a:lstStyle>
          <a:p>
            <a:fld id="{4FA418EC-9040-40CD-B10D-D8EE0587EB9C}" type="slidenum">
              <a:rPr lang="en-US"/>
              <a:pPr/>
              <a:t>‹#›</a:t>
            </a:fld>
            <a:endParaRPr lang="en-US"/>
          </a:p>
        </p:txBody>
      </p:sp>
    </p:spTree>
    <p:extLst>
      <p:ext uri="{BB962C8B-B14F-4D97-AF65-F5344CB8AC3E}">
        <p14:creationId xmlns:p14="http://schemas.microsoft.com/office/powerpoint/2010/main" val="367385433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bwMode="auto">
          <a:xfrm>
            <a:off x="0" y="0"/>
            <a:ext cx="3170238" cy="481013"/>
          </a:xfrm>
          <a:prstGeom prst="rect">
            <a:avLst/>
          </a:prstGeom>
          <a:noFill/>
          <a:ln w="9525">
            <a:noFill/>
            <a:miter lim="800000"/>
            <a:headEnd/>
            <a:tailEnd/>
          </a:ln>
        </p:spPr>
        <p:txBody>
          <a:bodyPr vert="horz" wrap="square" lIns="96662" tIns="48331" rIns="96662" bIns="48331" numCol="1" anchor="t" anchorCtr="0" compatLnSpc="1">
            <a:prstTxWarp prst="textNoShape">
              <a:avLst/>
            </a:prstTxWarp>
          </a:bodyPr>
          <a:lstStyle>
            <a:lvl1pPr defTabSz="966788">
              <a:defRPr sz="1300">
                <a:latin typeface="Calibri" pitchFamily="34" charset="0"/>
              </a:defRPr>
            </a:lvl1pPr>
          </a:lstStyle>
          <a:p>
            <a:endParaRPr lang="en-US"/>
          </a:p>
        </p:txBody>
      </p:sp>
      <p:sp>
        <p:nvSpPr>
          <p:cNvPr id="3" name="Date Placeholder 2"/>
          <p:cNvSpPr>
            <a:spLocks noGrp="1"/>
          </p:cNvSpPr>
          <p:nvPr>
            <p:ph type="dt" idx="1"/>
          </p:nvPr>
        </p:nvSpPr>
        <p:spPr bwMode="auto">
          <a:xfrm>
            <a:off x="4143375" y="0"/>
            <a:ext cx="3170238" cy="481013"/>
          </a:xfrm>
          <a:prstGeom prst="rect">
            <a:avLst/>
          </a:prstGeom>
          <a:noFill/>
          <a:ln w="9525">
            <a:noFill/>
            <a:miter lim="800000"/>
            <a:headEnd/>
            <a:tailEnd/>
          </a:ln>
        </p:spPr>
        <p:txBody>
          <a:bodyPr vert="horz" wrap="square" lIns="96662" tIns="48331" rIns="96662" bIns="48331" numCol="1" anchor="t" anchorCtr="0" compatLnSpc="1">
            <a:prstTxWarp prst="textNoShape">
              <a:avLst/>
            </a:prstTxWarp>
          </a:bodyPr>
          <a:lstStyle>
            <a:lvl1pPr algn="r" defTabSz="966788">
              <a:defRPr sz="1300">
                <a:latin typeface="Calibri" pitchFamily="34" charset="0"/>
              </a:defRPr>
            </a:lvl1pPr>
          </a:lstStyle>
          <a:p>
            <a:fld id="{FA2F7F88-36A3-4F6B-B034-1EDCB7A12B99}" type="datetimeFigureOut">
              <a:rPr lang="en-US"/>
              <a:pPr/>
              <a:t>3/14/2014</a:t>
            </a:fld>
            <a:endParaRPr lang="en-US"/>
          </a:p>
        </p:txBody>
      </p:sp>
      <p:sp>
        <p:nvSpPr>
          <p:cNvPr id="4" name="Slide Image Placeholder 3"/>
          <p:cNvSpPr>
            <a:spLocks noGrp="1" noRot="1" noChangeAspect="1"/>
          </p:cNvSpPr>
          <p:nvPr>
            <p:ph type="sldImg" idx="2"/>
          </p:nvPr>
        </p:nvSpPr>
        <p:spPr>
          <a:xfrm>
            <a:off x="1257300" y="719138"/>
            <a:ext cx="4800600" cy="360045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bwMode="auto">
          <a:xfrm>
            <a:off x="731838" y="4560888"/>
            <a:ext cx="5853112" cy="4321175"/>
          </a:xfrm>
          <a:prstGeom prst="rect">
            <a:avLst/>
          </a:prstGeom>
          <a:noFill/>
          <a:ln w="9525">
            <a:noFill/>
            <a:miter lim="800000"/>
            <a:headEnd/>
            <a:tailEnd/>
          </a:ln>
        </p:spPr>
        <p:txBody>
          <a:bodyPr vert="horz" wrap="square" lIns="96662" tIns="48331" rIns="96662" bIns="48331" numCol="1" anchor="t" anchorCtr="0" compatLnSpc="1">
            <a:prstTxWarp prst="textNoShape">
              <a:avLst/>
            </a:prstTxWarp>
          </a:bodyPr>
          <a:lstStyle/>
          <a:p>
            <a:pPr lvl="0"/>
            <a:r>
              <a:rPr lang="en-US" noProof="0" smtClean="0"/>
              <a:t>Click to edit Master text styles</a:t>
            </a:r>
          </a:p>
          <a:p>
            <a:pPr lvl="1"/>
            <a:r>
              <a:rPr lang="en-US" noProof="0" smtClean="0"/>
              <a:t>Second level</a:t>
            </a:r>
          </a:p>
          <a:p>
            <a:pPr lvl="2"/>
            <a:r>
              <a:rPr lang="en-US" noProof="0" smtClean="0"/>
              <a:t>Third level</a:t>
            </a:r>
          </a:p>
          <a:p>
            <a:pPr lvl="3"/>
            <a:r>
              <a:rPr lang="en-US" noProof="0" smtClean="0"/>
              <a:t>Fourth level</a:t>
            </a:r>
          </a:p>
          <a:p>
            <a:pPr lvl="4"/>
            <a:r>
              <a:rPr lang="en-US" noProof="0" smtClean="0"/>
              <a:t>Fifth level</a:t>
            </a:r>
            <a:endParaRPr lang="en-US" noProof="0"/>
          </a:p>
        </p:txBody>
      </p:sp>
      <p:sp>
        <p:nvSpPr>
          <p:cNvPr id="6" name="Footer Placeholder 5"/>
          <p:cNvSpPr>
            <a:spLocks noGrp="1"/>
          </p:cNvSpPr>
          <p:nvPr>
            <p:ph type="ftr" sz="quarter" idx="4"/>
          </p:nvPr>
        </p:nvSpPr>
        <p:spPr bwMode="auto">
          <a:xfrm>
            <a:off x="0" y="9118600"/>
            <a:ext cx="3170238" cy="481013"/>
          </a:xfrm>
          <a:prstGeom prst="rect">
            <a:avLst/>
          </a:prstGeom>
          <a:noFill/>
          <a:ln w="9525">
            <a:noFill/>
            <a:miter lim="800000"/>
            <a:headEnd/>
            <a:tailEnd/>
          </a:ln>
        </p:spPr>
        <p:txBody>
          <a:bodyPr vert="horz" wrap="square" lIns="96662" tIns="48331" rIns="96662" bIns="48331" numCol="1" anchor="b" anchorCtr="0" compatLnSpc="1">
            <a:prstTxWarp prst="textNoShape">
              <a:avLst/>
            </a:prstTxWarp>
          </a:bodyPr>
          <a:lstStyle>
            <a:lvl1pPr defTabSz="966788">
              <a:defRPr sz="1300">
                <a:latin typeface="Calibri" pitchFamily="34" charset="0"/>
              </a:defRPr>
            </a:lvl1pPr>
          </a:lstStyle>
          <a:p>
            <a:endParaRPr lang="en-US"/>
          </a:p>
        </p:txBody>
      </p:sp>
      <p:sp>
        <p:nvSpPr>
          <p:cNvPr id="7" name="Slide Number Placeholder 6"/>
          <p:cNvSpPr>
            <a:spLocks noGrp="1"/>
          </p:cNvSpPr>
          <p:nvPr>
            <p:ph type="sldNum" sz="quarter" idx="5"/>
          </p:nvPr>
        </p:nvSpPr>
        <p:spPr bwMode="auto">
          <a:xfrm>
            <a:off x="4143375" y="9118600"/>
            <a:ext cx="3170238" cy="481013"/>
          </a:xfrm>
          <a:prstGeom prst="rect">
            <a:avLst/>
          </a:prstGeom>
          <a:noFill/>
          <a:ln w="9525">
            <a:noFill/>
            <a:miter lim="800000"/>
            <a:headEnd/>
            <a:tailEnd/>
          </a:ln>
        </p:spPr>
        <p:txBody>
          <a:bodyPr vert="horz" wrap="square" lIns="96662" tIns="48331" rIns="96662" bIns="48331" numCol="1" anchor="b" anchorCtr="0" compatLnSpc="1">
            <a:prstTxWarp prst="textNoShape">
              <a:avLst/>
            </a:prstTxWarp>
          </a:bodyPr>
          <a:lstStyle>
            <a:lvl1pPr algn="r" defTabSz="966788">
              <a:defRPr sz="1300">
                <a:latin typeface="Calibri" pitchFamily="34" charset="0"/>
              </a:defRPr>
            </a:lvl1pPr>
          </a:lstStyle>
          <a:p>
            <a:fld id="{316F6954-9FF6-4B4E-93C2-655A0EBB8610}" type="slidenum">
              <a:rPr lang="en-US"/>
              <a:pPr/>
              <a:t>‹#›</a:t>
            </a:fld>
            <a:endParaRPr lang="en-US"/>
          </a:p>
        </p:txBody>
      </p:sp>
    </p:spTree>
    <p:extLst>
      <p:ext uri="{BB962C8B-B14F-4D97-AF65-F5344CB8AC3E}">
        <p14:creationId xmlns:p14="http://schemas.microsoft.com/office/powerpoint/2010/main" val="3431849057"/>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p:cNvSpPr>
            <a:spLocks noGrp="1" noRot="1" noChangeAspect="1" noTextEdit="1"/>
          </p:cNvSpPr>
          <p:nvPr>
            <p:ph type="sldImg"/>
          </p:nvPr>
        </p:nvSpPr>
        <p:spPr bwMode="auto">
          <a:noFill/>
          <a:ln>
            <a:solidFill>
              <a:srgbClr val="000000"/>
            </a:solidFill>
            <a:miter lim="800000"/>
            <a:headEnd/>
            <a:tailEnd/>
          </a:ln>
        </p:spPr>
      </p:sp>
      <p:sp>
        <p:nvSpPr>
          <p:cNvPr id="40963" name="Notes Placeholder 2"/>
          <p:cNvSpPr>
            <a:spLocks noGrp="1"/>
          </p:cNvSpPr>
          <p:nvPr>
            <p:ph type="body" idx="1"/>
          </p:nvPr>
        </p:nvSpPr>
        <p:spPr/>
        <p:txBody>
          <a:bodyPr/>
          <a:lstStyle/>
          <a:p>
            <a:pPr eaLnBrk="1" hangingPunct="1">
              <a:spcBef>
                <a:spcPct val="0"/>
              </a:spcBef>
            </a:pPr>
            <a:endParaRPr lang="en-US" smtClean="0"/>
          </a:p>
        </p:txBody>
      </p:sp>
      <p:sp>
        <p:nvSpPr>
          <p:cNvPr id="49156" name="Slide Number Placeholder 3"/>
          <p:cNvSpPr>
            <a:spLocks noGrp="1"/>
          </p:cNvSpPr>
          <p:nvPr>
            <p:ph type="sldNum" sz="quarter" idx="5"/>
          </p:nvPr>
        </p:nvSpPr>
        <p:spPr>
          <a:noFill/>
        </p:spPr>
        <p:txBody>
          <a:bodyPr/>
          <a:lstStyle/>
          <a:p>
            <a:fld id="{226E2B0B-03B1-471B-9A3F-572516FA9D33}" type="slidenum">
              <a:rPr lang="en-US"/>
              <a:pPr/>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2306" name="Rectangle 2"/>
          <p:cNvSpPr>
            <a:spLocks noGrp="1" noRot="1" noChangeAspect="1" noTextEdit="1"/>
          </p:cNvSpPr>
          <p:nvPr>
            <p:ph type="sldImg"/>
          </p:nvPr>
        </p:nvSpPr>
        <p:spPr bwMode="auto">
          <a:noFill/>
          <a:ln>
            <a:solidFill>
              <a:srgbClr val="000000"/>
            </a:solidFill>
            <a:miter lim="800000"/>
            <a:headEnd/>
            <a:tailEnd/>
          </a:ln>
        </p:spPr>
      </p:sp>
      <p:sp>
        <p:nvSpPr>
          <p:cNvPr id="482307" name="Rectangle 3"/>
          <p:cNvSpPr>
            <a:spLocks noGrp="1"/>
          </p:cNvSpPr>
          <p:nvPr>
            <p:ph type="body" idx="1"/>
          </p:nvPr>
        </p:nvSpPr>
        <p:spPr/>
        <p:txBody>
          <a:bodyPr/>
          <a:lstStyle/>
          <a:p>
            <a:pPr>
              <a:buFontTx/>
              <a:buChar char="•"/>
            </a:pPr>
            <a:r>
              <a:rPr lang="en-US" dirty="0" smtClean="0"/>
              <a:t>Why should these be considered puzzles in perfect markets?</a:t>
            </a:r>
          </a:p>
          <a:p>
            <a:pPr>
              <a:buFontTx/>
              <a:buChar char="•"/>
            </a:pPr>
            <a:r>
              <a:rPr lang="en-US" dirty="0" smtClean="0"/>
              <a:t>Note on inter-linkages:  An inter-linkage occurs when two people simultaneously make two transactions AND the terms of each individual transaction would be different if they were “unbundled”.</a:t>
            </a:r>
          </a:p>
          <a:p>
            <a:pPr>
              <a:buFontTx/>
              <a:buChar char="•"/>
            </a:pPr>
            <a:r>
              <a:rPr lang="en-US" dirty="0" smtClean="0"/>
              <a:t>Examples:</a:t>
            </a:r>
          </a:p>
          <a:p>
            <a:pPr lvl="1">
              <a:buFontTx/>
              <a:buChar char="•"/>
            </a:pPr>
            <a:r>
              <a:rPr lang="en-US" dirty="0" smtClean="0"/>
              <a:t>Large farmer lends money to landless worker so worker can eat during “lean” season.  In addition, landlord agrees to hire the worker on his farm during the “peak” season.</a:t>
            </a:r>
          </a:p>
          <a:p>
            <a:pPr lvl="1">
              <a:buFontTx/>
              <a:buChar char="•"/>
            </a:pPr>
            <a:r>
              <a:rPr lang="en-US" dirty="0" smtClean="0"/>
              <a:t>Rice mill makes a loan to a rice farmer.  In addition, rice farmer agrees to sell his rice output to the miller. </a:t>
            </a:r>
          </a:p>
          <a:p>
            <a:endParaRPr lang="en-US" dirty="0" smtClean="0"/>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4" name="Rectangle 3"/>
          <p:cNvSpPr/>
          <p:nvPr/>
        </p:nvSpPr>
        <p:spPr bwMode="white">
          <a:xfrm>
            <a:off x="0" y="5970588"/>
            <a:ext cx="9144000" cy="887412"/>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Rectangle 4"/>
          <p:cNvSpPr/>
          <p:nvPr/>
        </p:nvSpPr>
        <p:spPr>
          <a:xfrm>
            <a:off x="-9525" y="6053138"/>
            <a:ext cx="2249488" cy="712787"/>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2359025" y="6043613"/>
            <a:ext cx="6784975" cy="714375"/>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Title 7"/>
          <p:cNvSpPr>
            <a:spLocks noGrp="1"/>
          </p:cNvSpPr>
          <p:nvPr>
            <p:ph type="ctrTitle"/>
          </p:nvPr>
        </p:nvSpPr>
        <p:spPr>
          <a:xfrm>
            <a:off x="2362200" y="4038600"/>
            <a:ext cx="6477000" cy="1828800"/>
          </a:xfrm>
        </p:spPr>
        <p:txBody>
          <a:bodyPr anchor="b"/>
          <a:lstStyle>
            <a:lvl1pPr>
              <a:defRPr cap="all" baseline="0"/>
            </a:lvl1pPr>
          </a:lstStyle>
          <a:p>
            <a:r>
              <a:rPr lang="en-US" smtClean="0"/>
              <a:t>Click to edit Master title style</a:t>
            </a:r>
            <a:endParaRPr lang="en-US"/>
          </a:p>
        </p:txBody>
      </p:sp>
      <p:sp>
        <p:nvSpPr>
          <p:cNvPr id="9" name="Subtitle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7" name="Date Placeholder 27"/>
          <p:cNvSpPr>
            <a:spLocks noGrp="1"/>
          </p:cNvSpPr>
          <p:nvPr>
            <p:ph type="dt" sz="half" idx="10"/>
          </p:nvPr>
        </p:nvSpPr>
        <p:spPr>
          <a:xfrm>
            <a:off x="76200" y="6069013"/>
            <a:ext cx="2057400" cy="685800"/>
          </a:xfrm>
        </p:spPr>
        <p:txBody>
          <a:bodyPr>
            <a:noAutofit/>
          </a:bodyPr>
          <a:lstStyle>
            <a:lvl1pPr algn="ctr">
              <a:defRPr sz="2000" smtClean="0">
                <a:solidFill>
                  <a:srgbClr val="FFFFFF"/>
                </a:solidFill>
              </a:defRPr>
            </a:lvl1pPr>
          </a:lstStyle>
          <a:p>
            <a:pPr>
              <a:defRPr/>
            </a:pPr>
            <a:fld id="{E1D5E69E-BAA7-4ED7-BB3B-506E98514995}" type="datetime1">
              <a:rPr lang="en-US"/>
              <a:pPr>
                <a:defRPr/>
              </a:pPr>
              <a:t>3/14/2014</a:t>
            </a:fld>
            <a:endParaRPr lang="en-US"/>
          </a:p>
        </p:txBody>
      </p:sp>
      <p:sp>
        <p:nvSpPr>
          <p:cNvPr id="10" name="Footer Placeholder 16"/>
          <p:cNvSpPr>
            <a:spLocks noGrp="1"/>
          </p:cNvSpPr>
          <p:nvPr>
            <p:ph type="ftr" sz="quarter" idx="11"/>
          </p:nvPr>
        </p:nvSpPr>
        <p:spPr>
          <a:xfrm>
            <a:off x="2085975" y="236538"/>
            <a:ext cx="5867400" cy="365125"/>
          </a:xfrm>
        </p:spPr>
        <p:txBody>
          <a:bodyPr/>
          <a:lstStyle>
            <a:lvl1pPr>
              <a:defRPr/>
            </a:lvl1pPr>
          </a:lstStyle>
          <a:p>
            <a:endParaRPr lang="en-US"/>
          </a:p>
        </p:txBody>
      </p:sp>
      <p:sp>
        <p:nvSpPr>
          <p:cNvPr id="11" name="Slide Number Placeholder 28"/>
          <p:cNvSpPr>
            <a:spLocks noGrp="1"/>
          </p:cNvSpPr>
          <p:nvPr>
            <p:ph type="sldNum" sz="quarter" idx="12"/>
          </p:nvPr>
        </p:nvSpPr>
        <p:spPr>
          <a:xfrm>
            <a:off x="8001000" y="228600"/>
            <a:ext cx="838200" cy="381000"/>
          </a:xfrm>
        </p:spPr>
        <p:txBody>
          <a:bodyPr/>
          <a:lstStyle>
            <a:lvl1pPr>
              <a:defRPr smtClean="0">
                <a:solidFill>
                  <a:schemeClr val="tx2"/>
                </a:solidFill>
              </a:defRPr>
            </a:lvl1pPr>
          </a:lstStyle>
          <a:p>
            <a:pPr>
              <a:defRPr/>
            </a:pPr>
            <a:fld id="{09CB3C64-CAE6-470B-9B9E-758D9DBB7A30}" type="slidenum">
              <a:rPr lang="en-US"/>
              <a:pPr>
                <a:defRPr/>
              </a:pPr>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Rectangle 3"/>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5" name="Rectangle 4"/>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3" name="Text Placeholder 2"/>
          <p:cNvSpPr>
            <a:spLocks noGrp="1"/>
          </p:cNvSpPr>
          <p:nvPr>
            <p:ph type="body" idx="1"/>
          </p:nvPr>
        </p:nvSpPr>
        <p:spPr>
          <a:xfrm>
            <a:off x="1371600" y="2743200"/>
            <a:ext cx="7123113" cy="1673225"/>
          </a:xfrm>
        </p:spPr>
        <p:txBody>
          <a:bodyPr/>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2" name="Title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lang="en-US" smtClean="0"/>
              <a:t>Click to edit Master title style</a:t>
            </a:r>
            <a:endParaRPr lang="en-US"/>
          </a:p>
        </p:txBody>
      </p:sp>
      <p:sp>
        <p:nvSpPr>
          <p:cNvPr id="7" name="Date Placeholder 11"/>
          <p:cNvSpPr>
            <a:spLocks noGrp="1"/>
          </p:cNvSpPr>
          <p:nvPr>
            <p:ph type="dt" sz="half" idx="10"/>
          </p:nvPr>
        </p:nvSpPr>
        <p:spPr>
          <a:xfrm>
            <a:off x="6096000" y="6248400"/>
            <a:ext cx="2667000" cy="365125"/>
          </a:xfrm>
        </p:spPr>
        <p:txBody>
          <a:bodyPr/>
          <a:lstStyle>
            <a:lvl1pPr>
              <a:defRPr/>
            </a:lvl1pPr>
          </a:lstStyle>
          <a:p>
            <a:pPr>
              <a:defRPr/>
            </a:pPr>
            <a:fld id="{EA7DB6E0-E016-4E3B-8AA1-B5BF9890108D}" type="datetime1">
              <a:rPr lang="en-US"/>
              <a:pPr>
                <a:defRPr/>
              </a:pPr>
              <a:t>3/14/2014</a:t>
            </a:fld>
            <a:endParaRPr lang="en-US"/>
          </a:p>
        </p:txBody>
      </p:sp>
      <p:sp>
        <p:nvSpPr>
          <p:cNvPr id="8" name="Slide Number Placeholder 12"/>
          <p:cNvSpPr>
            <a:spLocks noGrp="1"/>
          </p:cNvSpPr>
          <p:nvPr>
            <p:ph type="sldNum" sz="quarter" idx="11"/>
          </p:nvPr>
        </p:nvSpPr>
        <p:spPr>
          <a:xfrm>
            <a:off x="0" y="1752600"/>
            <a:ext cx="1295400" cy="701675"/>
          </a:xfrm>
        </p:spPr>
        <p:txBody>
          <a:bodyPr>
            <a:noAutofit/>
          </a:bodyPr>
          <a:lstStyle>
            <a:lvl1pPr>
              <a:defRPr sz="2400" smtClean="0">
                <a:solidFill>
                  <a:srgbClr val="FFFFFF"/>
                </a:solidFill>
              </a:defRPr>
            </a:lvl1pPr>
          </a:lstStyle>
          <a:p>
            <a:pPr>
              <a:defRPr/>
            </a:pPr>
            <a:fld id="{06BB73DD-1840-4A3C-8653-D97DE821BB69}" type="slidenum">
              <a:rPr lang="en-US"/>
              <a:pPr>
                <a:defRPr/>
              </a:pPr>
              <a:t>‹#›</a:t>
            </a:fld>
            <a:endParaRPr lang="en-US"/>
          </a:p>
        </p:txBody>
      </p:sp>
      <p:sp>
        <p:nvSpPr>
          <p:cNvPr id="9" name="Footer Placeholder 13"/>
          <p:cNvSpPr>
            <a:spLocks noGrp="1"/>
          </p:cNvSpPr>
          <p:nvPr>
            <p:ph type="ftr" sz="quarter" idx="12"/>
          </p:nvPr>
        </p:nvSpPr>
        <p:spPr>
          <a:xfrm>
            <a:off x="609600" y="6248400"/>
            <a:ext cx="5421313" cy="365125"/>
          </a:xfrm>
        </p:spPr>
        <p:txBody>
          <a:bodyPr/>
          <a:lstStyle>
            <a:lvl1pPr>
              <a:defRPr/>
            </a:lvl1p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7" name="Rectangle 6"/>
          <p:cNvSpPr/>
          <p:nvPr/>
        </p:nvSpPr>
        <p:spPr bwMode="white">
          <a:xfrm>
            <a:off x="0" y="1235075"/>
            <a:ext cx="9144000" cy="31908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a:xfrm>
            <a:off x="0" y="1279525"/>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9" name="Rectangle 8"/>
          <p:cNvSpPr/>
          <p:nvPr/>
        </p:nvSpPr>
        <p:spPr>
          <a:xfrm>
            <a:off x="590550" y="1279525"/>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2" name="Title 1"/>
          <p:cNvSpPr>
            <a:spLocks noGrp="1"/>
          </p:cNvSpPr>
          <p:nvPr>
            <p:ph type="title"/>
          </p:nvPr>
        </p:nvSpPr>
        <p:spPr>
          <a:xfrm>
            <a:off x="533400" y="273050"/>
            <a:ext cx="8153400" cy="869950"/>
          </a:xfrm>
        </p:spPr>
        <p:txBody>
          <a:bodyPr/>
          <a:lstStyle>
            <a:lvl1pPr>
              <a:defRPr/>
            </a:lvl1pPr>
          </a:lstStyle>
          <a:p>
            <a:r>
              <a:rPr lang="en-US" smtClean="0"/>
              <a:t>Click to edit Master title style</a:t>
            </a:r>
            <a:endParaRPr lang="en-US"/>
          </a:p>
        </p:txBody>
      </p:sp>
      <p:sp>
        <p:nvSpPr>
          <p:cNvPr id="11" name="Content Placeholder 10"/>
          <p:cNvSpPr>
            <a:spLocks noGrp="1"/>
          </p:cNvSpPr>
          <p:nvPr>
            <p:ph sz="quarter" idx="2"/>
          </p:nvPr>
        </p:nvSpPr>
        <p:spPr>
          <a:xfrm>
            <a:off x="609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quarter" idx="4"/>
          </p:nvPr>
        </p:nvSpPr>
        <p:spPr>
          <a:xfrm>
            <a:off x="4800600" y="2438400"/>
            <a:ext cx="3886200" cy="35814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6" name="Text Placehold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5" name="Text Placehold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a:r>
              <a:rPr lang="en-US" smtClean="0"/>
              <a:t>Click to edit Master text styles</a:t>
            </a:r>
          </a:p>
        </p:txBody>
      </p:sp>
      <p:sp>
        <p:nvSpPr>
          <p:cNvPr id="10" name="Date Placeholder 9"/>
          <p:cNvSpPr>
            <a:spLocks noGrp="1"/>
          </p:cNvSpPr>
          <p:nvPr>
            <p:ph type="dt" sz="half" idx="10"/>
          </p:nvPr>
        </p:nvSpPr>
        <p:spPr>
          <a:xfrm>
            <a:off x="6096000" y="6248400"/>
            <a:ext cx="2667000" cy="365125"/>
          </a:xfrm>
        </p:spPr>
        <p:txBody>
          <a:bodyPr rtlCol="0"/>
          <a:lstStyle>
            <a:lvl1pPr>
              <a:defRPr/>
            </a:lvl1pPr>
          </a:lstStyle>
          <a:p>
            <a:pPr>
              <a:defRPr/>
            </a:pPr>
            <a:fld id="{1734D895-9196-44F1-BD4B-C07501D5AD17}" type="datetime1">
              <a:rPr lang="en-US"/>
              <a:pPr>
                <a:defRPr/>
              </a:pPr>
              <a:t>3/14/2014</a:t>
            </a:fld>
            <a:endParaRPr lang="en-US"/>
          </a:p>
        </p:txBody>
      </p:sp>
      <p:sp>
        <p:nvSpPr>
          <p:cNvPr id="12" name="Slide Number Placeholder 11"/>
          <p:cNvSpPr>
            <a:spLocks noGrp="1"/>
          </p:cNvSpPr>
          <p:nvPr>
            <p:ph type="sldNum" sz="quarter" idx="11"/>
          </p:nvPr>
        </p:nvSpPr>
        <p:spPr>
          <a:xfrm>
            <a:off x="0" y="1271588"/>
            <a:ext cx="533400" cy="244475"/>
          </a:xfrm>
        </p:spPr>
        <p:txBody>
          <a:bodyPr rtlCol="0"/>
          <a:lstStyle>
            <a:lvl1pPr>
              <a:defRPr/>
            </a:lvl1pPr>
          </a:lstStyle>
          <a:p>
            <a:pPr>
              <a:defRPr/>
            </a:pPr>
            <a:fld id="{E02371F3-98F5-4D89-B183-69953302EF47}" type="slidenum">
              <a:rPr lang="en-US"/>
              <a:pPr>
                <a:defRPr/>
              </a:pPr>
              <a:t>‹#›</a:t>
            </a:fld>
            <a:endParaRPr lang="en-US"/>
          </a:p>
        </p:txBody>
      </p:sp>
      <p:sp>
        <p:nvSpPr>
          <p:cNvPr id="14" name="Footer Placeholder 13"/>
          <p:cNvSpPr>
            <a:spLocks noGrp="1"/>
          </p:cNvSpPr>
          <p:nvPr>
            <p:ph type="ftr" sz="quarter" idx="12"/>
          </p:nvPr>
        </p:nvSpPr>
        <p:spPr>
          <a:xfrm>
            <a:off x="609600" y="6248400"/>
            <a:ext cx="5421313" cy="365125"/>
          </a:xfrm>
        </p:spPr>
        <p:txBody>
          <a:bodyPr/>
          <a:lstStyle>
            <a:lvl1pPr>
              <a:defRPr/>
            </a:lvl1pPr>
          </a:lstStyle>
          <a:p>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bwMode="white">
          <a:xfrm>
            <a:off x="-9525" y="4572000"/>
            <a:ext cx="9144000" cy="887413"/>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6" name="Rectangle 5"/>
          <p:cNvSpPr/>
          <p:nvPr/>
        </p:nvSpPr>
        <p:spPr>
          <a:xfrm>
            <a:off x="-9525" y="4664075"/>
            <a:ext cx="1463675" cy="712788"/>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7" name="Rectangle 6"/>
          <p:cNvSpPr/>
          <p:nvPr/>
        </p:nvSpPr>
        <p:spPr>
          <a:xfrm>
            <a:off x="1544638" y="4654550"/>
            <a:ext cx="7599362" cy="712788"/>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8" name="Rectangle 7"/>
          <p:cNvSpPr/>
          <p:nvPr/>
        </p:nvSpPr>
        <p:spPr bwMode="white">
          <a:xfrm>
            <a:off x="1447800" y="0"/>
            <a:ext cx="100013" cy="6867525"/>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defRPr/>
            </a:pPr>
            <a:endParaRPr lang="en-US"/>
          </a:p>
        </p:txBody>
      </p:sp>
      <p:sp>
        <p:nvSpPr>
          <p:cNvPr id="4" name="Text Placehold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a:r>
              <a:rPr lang="en-US" smtClean="0"/>
              <a:t>Click to edit Master text styles</a:t>
            </a:r>
          </a:p>
        </p:txBody>
      </p:sp>
      <p:sp>
        <p:nvSpPr>
          <p:cNvPr id="2" name="Title 1"/>
          <p:cNvSpPr>
            <a:spLocks noGrp="1"/>
          </p:cNvSpPr>
          <p:nvPr>
            <p:ph type="title"/>
          </p:nvPr>
        </p:nvSpPr>
        <p:spPr>
          <a:xfrm>
            <a:off x="1600200" y="4648200"/>
            <a:ext cx="7315200" cy="685800"/>
          </a:xfrm>
        </p:spPr>
        <p:txBody>
          <a:bodyPr/>
          <a:lstStyle>
            <a:lvl1pPr algn="l">
              <a:buNone/>
              <a:defRPr sz="2800" b="0">
                <a:solidFill>
                  <a:srgbClr val="FFFFFF"/>
                </a:solidFill>
              </a:defRPr>
            </a:lvl1pPr>
          </a:lstStyle>
          <a:p>
            <a:r>
              <a:rPr lang="en-US" smtClean="0"/>
              <a:t>Click to edit Master title style</a:t>
            </a:r>
            <a:endParaRPr lang="en-US"/>
          </a:p>
        </p:txBody>
      </p:sp>
      <p:sp>
        <p:nvSpPr>
          <p:cNvPr id="3" name="Picture Placeholder 2"/>
          <p:cNvSpPr>
            <a:spLocks noGrp="1"/>
          </p:cNvSpPr>
          <p:nvPr>
            <p:ph type="pic" idx="1"/>
          </p:nvPr>
        </p:nvSpPr>
        <p:spPr>
          <a:xfrm>
            <a:off x="1560576" y="0"/>
            <a:ext cx="7583424" cy="4568952"/>
          </a:xfrm>
          <a:solidFill>
            <a:schemeClr val="accent1">
              <a:tint val="40000"/>
            </a:schemeClr>
          </a:solidFill>
          <a:ln>
            <a:no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9" name="Date Placeholder 11"/>
          <p:cNvSpPr>
            <a:spLocks noGrp="1"/>
          </p:cNvSpPr>
          <p:nvPr>
            <p:ph type="dt" sz="half" idx="10"/>
          </p:nvPr>
        </p:nvSpPr>
        <p:spPr>
          <a:xfrm>
            <a:off x="6248400" y="6248400"/>
            <a:ext cx="2667000" cy="365125"/>
          </a:xfrm>
        </p:spPr>
        <p:txBody>
          <a:bodyPr rtlCol="0"/>
          <a:lstStyle>
            <a:lvl1pPr>
              <a:defRPr/>
            </a:lvl1pPr>
          </a:lstStyle>
          <a:p>
            <a:pPr>
              <a:defRPr/>
            </a:pPr>
            <a:fld id="{7D86B124-C284-44D7-A5F6-677BDB173EBA}" type="datetime1">
              <a:rPr lang="en-US"/>
              <a:pPr>
                <a:defRPr/>
              </a:pPr>
              <a:t>3/14/2014</a:t>
            </a:fld>
            <a:endParaRPr lang="en-US"/>
          </a:p>
        </p:txBody>
      </p:sp>
      <p:sp>
        <p:nvSpPr>
          <p:cNvPr id="10" name="Slide Number Placeholder 12"/>
          <p:cNvSpPr>
            <a:spLocks noGrp="1"/>
          </p:cNvSpPr>
          <p:nvPr>
            <p:ph type="sldNum" sz="quarter" idx="11"/>
          </p:nvPr>
        </p:nvSpPr>
        <p:spPr>
          <a:xfrm>
            <a:off x="0" y="4667250"/>
            <a:ext cx="1447800" cy="663575"/>
          </a:xfrm>
        </p:spPr>
        <p:txBody>
          <a:bodyPr rtlCol="0"/>
          <a:lstStyle>
            <a:lvl1pPr>
              <a:defRPr sz="2800" smtClean="0"/>
            </a:lvl1pPr>
          </a:lstStyle>
          <a:p>
            <a:pPr>
              <a:defRPr/>
            </a:pPr>
            <a:fld id="{0AF28B66-48C7-4C7E-9ACE-B439F98D429F}" type="slidenum">
              <a:rPr lang="en-US"/>
              <a:pPr>
                <a:defRPr/>
              </a:pPr>
              <a:t>‹#›</a:t>
            </a:fld>
            <a:endParaRPr lang="en-US"/>
          </a:p>
        </p:txBody>
      </p:sp>
      <p:sp>
        <p:nvSpPr>
          <p:cNvPr id="11" name="Footer Placeholder 13"/>
          <p:cNvSpPr>
            <a:spLocks noGrp="1"/>
          </p:cNvSpPr>
          <p:nvPr>
            <p:ph type="ftr" sz="quarter" idx="12"/>
          </p:nvPr>
        </p:nvSpPr>
        <p:spPr>
          <a:xfrm>
            <a:off x="1600200" y="6248400"/>
            <a:ext cx="4572000" cy="365125"/>
          </a:xfrm>
        </p:spPr>
        <p:txBody>
          <a:bodyPr/>
          <a:lstStyle>
            <a:lvl1pPr>
              <a:defRPr/>
            </a:lvl1p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white">
          <a:xfrm>
            <a:off x="6096000" y="0"/>
            <a:ext cx="320675"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5" name="Rectangle 4"/>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6" name="Rectangle 5"/>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defRPr/>
            </a:pPr>
            <a:endParaRPr lang="en-US"/>
          </a:p>
        </p:txBody>
      </p:sp>
      <p:sp>
        <p:nvSpPr>
          <p:cNvPr id="2" name="Vertical Title 1"/>
          <p:cNvSpPr>
            <a:spLocks noGrp="1"/>
          </p:cNvSpPr>
          <p:nvPr>
            <p:ph type="title" orient="vert"/>
          </p:nvPr>
        </p:nvSpPr>
        <p:spPr>
          <a:xfrm>
            <a:off x="6553200" y="609600"/>
            <a:ext cx="2057400" cy="5516563"/>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609600"/>
            <a:ext cx="5562600" cy="551656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3"/>
          <p:cNvSpPr>
            <a:spLocks noGrp="1"/>
          </p:cNvSpPr>
          <p:nvPr>
            <p:ph type="dt" sz="half" idx="10"/>
          </p:nvPr>
        </p:nvSpPr>
        <p:spPr/>
        <p:txBody>
          <a:bodyPr/>
          <a:lstStyle>
            <a:lvl1pPr>
              <a:defRPr/>
            </a:lvl1pPr>
          </a:lstStyle>
          <a:p>
            <a:pPr>
              <a:defRPr/>
            </a:pPr>
            <a:fld id="{B4145868-0F9E-4632-BD54-866B34635F02}" type="datetime1">
              <a:rPr lang="en-US"/>
              <a:pPr>
                <a:defRPr/>
              </a:pPr>
              <a:t>3/14/2014</a:t>
            </a:fld>
            <a:endParaRPr lang="en-US"/>
          </a:p>
        </p:txBody>
      </p:sp>
      <p:sp>
        <p:nvSpPr>
          <p:cNvPr id="8" name="Footer Placeholder 4"/>
          <p:cNvSpPr>
            <a:spLocks noGrp="1"/>
          </p:cNvSpPr>
          <p:nvPr>
            <p:ph type="ftr" sz="quarter" idx="11"/>
          </p:nvPr>
        </p:nvSpPr>
        <p:spPr/>
        <p:txBody>
          <a:bodyPr/>
          <a:lstStyle>
            <a:lvl1pPr>
              <a:defRPr/>
            </a:lvl1pPr>
          </a:lstStyle>
          <a:p>
            <a:endParaRPr lang="en-US"/>
          </a:p>
        </p:txBody>
      </p:sp>
      <p:sp>
        <p:nvSpPr>
          <p:cNvPr id="9" name="Slide Number Placeholder 5"/>
          <p:cNvSpPr>
            <a:spLocks noGrp="1"/>
          </p:cNvSpPr>
          <p:nvPr>
            <p:ph type="sldNum" sz="quarter" idx="12"/>
          </p:nvPr>
        </p:nvSpPr>
        <p:spPr/>
        <p:txBody>
          <a:bodyPr/>
          <a:lstStyle>
            <a:lvl1pPr>
              <a:defRPr/>
            </a:lvl1pPr>
          </a:lstStyle>
          <a:p>
            <a:pPr>
              <a:defRPr/>
            </a:pPr>
            <a:fld id="{4F3E943F-BEED-411B-B7AE-0EAB470A87FD}" type="slidenum">
              <a:rPr lang="en-US"/>
              <a:pPr>
                <a:defRPr/>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obj">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7"/>
          <p:cNvSpPr>
            <a:spLocks noGrp="1"/>
          </p:cNvSpPr>
          <p:nvPr>
            <p:ph type="dt" sz="half" idx="10"/>
          </p:nvPr>
        </p:nvSpPr>
        <p:spPr/>
        <p:txBody>
          <a:bodyPr/>
          <a:lstStyle>
            <a:lvl1pPr>
              <a:defRPr/>
            </a:lvl1pPr>
          </a:lstStyle>
          <a:p>
            <a:pPr>
              <a:defRPr/>
            </a:pPr>
            <a:fld id="{AE484467-5AD1-4F39-99B6-24DDDCB6AC9B}" type="datetime1">
              <a:rPr lang="en-US"/>
              <a:pPr>
                <a:defRPr/>
              </a:pPr>
              <a:t>3/14/2014</a:t>
            </a:fld>
            <a:endParaRPr lang="en-US"/>
          </a:p>
        </p:txBody>
      </p:sp>
      <p:sp>
        <p:nvSpPr>
          <p:cNvPr id="5" name="Slide Number Placeholder 9"/>
          <p:cNvSpPr>
            <a:spLocks noGrp="1"/>
          </p:cNvSpPr>
          <p:nvPr>
            <p:ph type="sldNum" sz="quarter" idx="11"/>
          </p:nvPr>
        </p:nvSpPr>
        <p:spPr/>
        <p:txBody>
          <a:bodyPr/>
          <a:lstStyle>
            <a:lvl1pPr>
              <a:defRPr/>
            </a:lvl1pPr>
          </a:lstStyle>
          <a:p>
            <a:pPr>
              <a:defRPr/>
            </a:pPr>
            <a:fld id="{3FBE319B-8BE0-4F99-A18E-B2C4A078FC62}" type="slidenum">
              <a:rPr lang="en-US"/>
              <a:pPr>
                <a:defRPr/>
              </a:pPr>
              <a:t>‹#›</a:t>
            </a:fld>
            <a:endParaRPr lang="en-US"/>
          </a:p>
        </p:txBody>
      </p:sp>
      <p:sp>
        <p:nvSpPr>
          <p:cNvPr id="6" name="Footer Placeholder 11"/>
          <p:cNvSpPr>
            <a:spLocks noGrp="1"/>
          </p:cNvSpPr>
          <p:nvPr>
            <p:ph type="ftr" sz="quarter" idx="12"/>
          </p:nvPr>
        </p:nvSpPr>
        <p:spPr/>
        <p:txBody>
          <a:bodyPr/>
          <a:lstStyle>
            <a:lvl1pPr>
              <a:defRPr/>
            </a:lvl1pPr>
          </a:lstStyle>
          <a:p>
            <a:pPr>
              <a:defRPr/>
            </a:pPr>
            <a:endParaRPr lang="en-US"/>
          </a:p>
        </p:txBody>
      </p:sp>
    </p:spTree>
    <p:extLst>
      <p:ext uri="{BB962C8B-B14F-4D97-AF65-F5344CB8AC3E}">
        <p14:creationId xmlns:p14="http://schemas.microsoft.com/office/powerpoint/2010/main" val="4025413252"/>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8197" name="Title Placeholder 21"/>
          <p:cNvSpPr>
            <a:spLocks noGrp="1"/>
          </p:cNvSpPr>
          <p:nvPr>
            <p:ph type="title"/>
          </p:nvPr>
        </p:nvSpPr>
        <p:spPr bwMode="auto">
          <a:xfrm>
            <a:off x="609600" y="228600"/>
            <a:ext cx="8153400" cy="9906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smtClean="0"/>
              <a:t>Click to edit Master title style</a:t>
            </a:r>
          </a:p>
        </p:txBody>
      </p:sp>
      <p:sp>
        <p:nvSpPr>
          <p:cNvPr id="8198" name="Text Placeholder 12"/>
          <p:cNvSpPr>
            <a:spLocks noGrp="1"/>
          </p:cNvSpPr>
          <p:nvPr>
            <p:ph type="body" idx="1"/>
          </p:nvPr>
        </p:nvSpPr>
        <p:spPr bwMode="auto">
          <a:xfrm>
            <a:off x="612775" y="1600200"/>
            <a:ext cx="81534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p>
        </p:txBody>
      </p:sp>
      <p:sp>
        <p:nvSpPr>
          <p:cNvPr id="15" name="Date Placeholder 3"/>
          <p:cNvSpPr>
            <a:spLocks noGrp="1"/>
          </p:cNvSpPr>
          <p:nvPr>
            <p:ph type="dt" sz="half" idx="2"/>
          </p:nvPr>
        </p:nvSpPr>
        <p:spPr>
          <a:xfrm>
            <a:off x="6553200" y="6248400"/>
            <a:ext cx="2209800" cy="365125"/>
          </a:xfrm>
          <a:prstGeom prst="rect">
            <a:avLst/>
          </a:prstGeom>
        </p:spPr>
        <p:txBody>
          <a:bodyPr vert="horz" anchor="ctr" anchorCtr="0"/>
          <a:lstStyle>
            <a:lvl1pPr>
              <a:defRPr sz="1400">
                <a:solidFill>
                  <a:schemeClr val="tx2"/>
                </a:solidFill>
              </a:defRPr>
            </a:lvl1pPr>
          </a:lstStyle>
          <a:p>
            <a:pPr>
              <a:defRPr/>
            </a:pPr>
            <a:fld id="{1EB8BDD3-C47F-49D0-96F2-8C8845E59E2F}" type="datetime1">
              <a:rPr lang="en-US"/>
              <a:pPr>
                <a:defRPr/>
              </a:pPr>
              <a:t>3/14/2014</a:t>
            </a:fld>
            <a:endParaRPr lang="en-US"/>
          </a:p>
        </p:txBody>
      </p:sp>
      <p:sp>
        <p:nvSpPr>
          <p:cNvPr id="16" name="Footer Placeholder 4"/>
          <p:cNvSpPr>
            <a:spLocks noGrp="1"/>
          </p:cNvSpPr>
          <p:nvPr>
            <p:ph type="ftr" sz="quarter" idx="3"/>
          </p:nvPr>
        </p:nvSpPr>
        <p:spPr>
          <a:xfrm>
            <a:off x="457200" y="6248400"/>
            <a:ext cx="5573713" cy="365125"/>
          </a:xfrm>
          <a:prstGeom prst="rect">
            <a:avLst/>
          </a:prstGeom>
        </p:spPr>
        <p:txBody>
          <a:bodyPr vert="horz" wrap="square" lIns="91440" tIns="45720" rIns="91440" bIns="45720" numCol="1" anchor="ctr" anchorCtr="0" compatLnSpc="1">
            <a:prstTxWarp prst="textNoShape">
              <a:avLst/>
            </a:prstTxWarp>
          </a:bodyPr>
          <a:lstStyle>
            <a:lvl1pPr algn="r">
              <a:defRPr sz="1400">
                <a:solidFill>
                  <a:schemeClr val="tx2"/>
                </a:solidFill>
              </a:defRPr>
            </a:lvl1pPr>
          </a:lstStyle>
          <a:p>
            <a:endParaRPr lang="en-US"/>
          </a:p>
        </p:txBody>
      </p:sp>
      <p:sp>
        <p:nvSpPr>
          <p:cNvPr id="17" name="Slide Number Placeholder 5"/>
          <p:cNvSpPr>
            <a:spLocks noGrp="1"/>
          </p:cNvSpPr>
          <p:nvPr>
            <p:ph type="sldNum" sz="quarter" idx="4"/>
          </p:nvPr>
        </p:nvSpPr>
        <p:spPr>
          <a:xfrm rot="5400000">
            <a:off x="5989638" y="144462"/>
            <a:ext cx="533400" cy="244475"/>
          </a:xfrm>
          <a:prstGeom prst="rect">
            <a:avLst/>
          </a:prstGeom>
        </p:spPr>
        <p:txBody>
          <a:bodyPr vert="horz" anchor="ctr" anchorCtr="0">
            <a:normAutofit/>
          </a:bodyPr>
          <a:lstStyle>
            <a:lvl1pPr algn="ctr">
              <a:defRPr sz="1400" b="1">
                <a:solidFill>
                  <a:srgbClr val="FFFFFF"/>
                </a:solidFill>
              </a:defRPr>
            </a:lvl1pPr>
          </a:lstStyle>
          <a:p>
            <a:pPr>
              <a:defRPr/>
            </a:pPr>
            <a:fld id="{63118331-9A0A-4B14-AA31-6E844EEA9BA8}"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856" r:id="rId1"/>
    <p:sldLayoutId id="2147483857" r:id="rId2"/>
    <p:sldLayoutId id="2147483858" r:id="rId3"/>
    <p:sldLayoutId id="2147483859" r:id="rId4"/>
    <p:sldLayoutId id="2147483860" r:id="rId5"/>
    <p:sldLayoutId id="2147483862" r:id="rId6"/>
  </p:sldLayoutIdLst>
  <p:hf hdr="0" ftr="0" dt="0"/>
  <p:txStyles>
    <p:titleStyle>
      <a:lvl1pPr algn="l" rtl="0" fontAlgn="base">
        <a:spcBef>
          <a:spcPct val="0"/>
        </a:spcBef>
        <a:spcAft>
          <a:spcPct val="0"/>
        </a:spcAft>
        <a:defRPr sz="4400" kern="1200">
          <a:solidFill>
            <a:schemeClr val="tx2"/>
          </a:solidFill>
          <a:latin typeface="+mj-lt"/>
          <a:ea typeface="+mj-ea"/>
          <a:cs typeface="+mj-cs"/>
        </a:defRPr>
      </a:lvl1pPr>
      <a:lvl2pPr algn="l" rtl="0" fontAlgn="base">
        <a:spcBef>
          <a:spcPct val="0"/>
        </a:spcBef>
        <a:spcAft>
          <a:spcPct val="0"/>
        </a:spcAft>
        <a:defRPr sz="4400">
          <a:solidFill>
            <a:schemeClr val="tx2"/>
          </a:solidFill>
          <a:latin typeface="Tw Cen MT" pitchFamily="34" charset="0"/>
        </a:defRPr>
      </a:lvl2pPr>
      <a:lvl3pPr algn="l" rtl="0" fontAlgn="base">
        <a:spcBef>
          <a:spcPct val="0"/>
        </a:spcBef>
        <a:spcAft>
          <a:spcPct val="0"/>
        </a:spcAft>
        <a:defRPr sz="4400">
          <a:solidFill>
            <a:schemeClr val="tx2"/>
          </a:solidFill>
          <a:latin typeface="Tw Cen MT" pitchFamily="34" charset="0"/>
        </a:defRPr>
      </a:lvl3pPr>
      <a:lvl4pPr algn="l" rtl="0" fontAlgn="base">
        <a:spcBef>
          <a:spcPct val="0"/>
        </a:spcBef>
        <a:spcAft>
          <a:spcPct val="0"/>
        </a:spcAft>
        <a:defRPr sz="4400">
          <a:solidFill>
            <a:schemeClr val="tx2"/>
          </a:solidFill>
          <a:latin typeface="Tw Cen MT" pitchFamily="34" charset="0"/>
        </a:defRPr>
      </a:lvl4pPr>
      <a:lvl5pPr algn="l" rtl="0" fontAlgn="base">
        <a:spcBef>
          <a:spcPct val="0"/>
        </a:spcBef>
        <a:spcAft>
          <a:spcPct val="0"/>
        </a:spcAft>
        <a:defRPr sz="4400">
          <a:solidFill>
            <a:schemeClr val="tx2"/>
          </a:solidFill>
          <a:latin typeface="Tw Cen MT"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p:titleStyle>
    <p:bodyStyle>
      <a:lvl1pPr marL="319088" indent="-319088" algn="l" rtl="0" fontAlgn="base">
        <a:spcBef>
          <a:spcPts val="700"/>
        </a:spcBef>
        <a:spcAft>
          <a:spcPct val="0"/>
        </a:spcAft>
        <a:buClr>
          <a:schemeClr val="accent2"/>
        </a:buClr>
        <a:buSzPct val="60000"/>
        <a:buFont typeface="Wingdings" pitchFamily="2" charset="2"/>
        <a:buChar char=""/>
        <a:defRPr sz="2900" kern="1200">
          <a:solidFill>
            <a:schemeClr val="tx1"/>
          </a:solidFill>
          <a:latin typeface="+mn-lt"/>
          <a:ea typeface="+mn-ea"/>
          <a:cs typeface="+mn-cs"/>
        </a:defRPr>
      </a:lvl1pPr>
      <a:lvl2pPr marL="639763" indent="-273050" algn="l" rtl="0" fontAlgn="base">
        <a:spcBef>
          <a:spcPts val="550"/>
        </a:spcBef>
        <a:spcAft>
          <a:spcPct val="0"/>
        </a:spcAft>
        <a:buClr>
          <a:schemeClr val="accent1"/>
        </a:buClr>
        <a:buSzPct val="70000"/>
        <a:buFont typeface="Wingdings 2" pitchFamily="18" charset="2"/>
        <a:buChar char=""/>
        <a:defRPr sz="2600" kern="1200">
          <a:solidFill>
            <a:schemeClr val="tx1"/>
          </a:solidFill>
          <a:latin typeface="+mn-lt"/>
          <a:ea typeface="+mn-ea"/>
          <a:cs typeface="+mn-cs"/>
        </a:defRPr>
      </a:lvl2pPr>
      <a:lvl3pPr marL="914400" indent="-228600" algn="l" rtl="0" fontAlgn="base">
        <a:spcBef>
          <a:spcPts val="500"/>
        </a:spcBef>
        <a:spcAft>
          <a:spcPct val="0"/>
        </a:spcAft>
        <a:buClr>
          <a:schemeClr val="accent2"/>
        </a:buClr>
        <a:buSzPct val="75000"/>
        <a:buFont typeface="Wingdings" pitchFamily="2" charset="2"/>
        <a:buChar char=""/>
        <a:defRPr sz="2300" kern="1200">
          <a:solidFill>
            <a:schemeClr val="tx1"/>
          </a:solidFill>
          <a:latin typeface="+mn-lt"/>
          <a:ea typeface="+mn-ea"/>
          <a:cs typeface="+mn-cs"/>
        </a:defRPr>
      </a:lvl3pPr>
      <a:lvl4pPr marL="1371600" indent="-228600" algn="l" rtl="0" fontAlgn="base">
        <a:spcBef>
          <a:spcPts val="400"/>
        </a:spcBef>
        <a:spcAft>
          <a:spcPct val="0"/>
        </a:spcAft>
        <a:buClr>
          <a:srgbClr val="A5AB81"/>
        </a:buClr>
        <a:buSzPct val="75000"/>
        <a:buFont typeface="Wingdings" pitchFamily="2" charset="2"/>
        <a:buChar char=""/>
        <a:defRPr sz="2000" kern="1200">
          <a:solidFill>
            <a:schemeClr val="tx1"/>
          </a:solidFill>
          <a:latin typeface="+mn-lt"/>
          <a:ea typeface="+mn-ea"/>
          <a:cs typeface="+mn-cs"/>
        </a:defRPr>
      </a:lvl4pPr>
      <a:lvl5pPr marL="1828800" indent="-228600" algn="l" rtl="0" fontAlgn="base">
        <a:spcBef>
          <a:spcPts val="400"/>
        </a:spcBef>
        <a:spcAft>
          <a:spcPct val="0"/>
        </a:spcAft>
        <a:buClr>
          <a:srgbClr val="D8B25C"/>
        </a:buClr>
        <a:buSzPct val="65000"/>
        <a:buFont typeface="Wingdings" pitchFamily="2" charset="2"/>
        <a:buChar char=""/>
        <a:defRPr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3.xml"/></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image" Target="../media/image13.png"/><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3.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3.xml.rels><?xml version="1.0" encoding="UTF-8" standalone="yes"?>
<Relationships xmlns="http://schemas.openxmlformats.org/package/2006/relationships"><Relationship Id="rId2" Type="http://schemas.openxmlformats.org/officeDocument/2006/relationships/image" Target="../media/image15.jpeg"/><Relationship Id="rId1" Type="http://schemas.openxmlformats.org/officeDocument/2006/relationships/slideLayout" Target="../slideLayouts/slideLayout3.xml"/></Relationships>
</file>

<file path=ppt/slides/_rels/slide44.xml.rels><?xml version="1.0" encoding="UTF-8" standalone="yes"?>
<Relationships xmlns="http://schemas.openxmlformats.org/package/2006/relationships"><Relationship Id="rId3" Type="http://schemas.openxmlformats.org/officeDocument/2006/relationships/image" Target="../media/image16.jpeg"/><Relationship Id="rId2" Type="http://schemas.openxmlformats.org/officeDocument/2006/relationships/slideLayout" Target="../slideLayouts/slideLayout3.xml"/><Relationship Id="rId1" Type="http://schemas.openxmlformats.org/officeDocument/2006/relationships/audio" Target="../media/audio1.wav"/><Relationship Id="rId4" Type="http://schemas.openxmlformats.org/officeDocument/2006/relationships/image" Target="../media/image17.png"/></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3.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4.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8.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tx1"/>
        </a:solidFill>
        <a:effectLst/>
      </p:bgPr>
    </p:bg>
    <p:spTree>
      <p:nvGrpSpPr>
        <p:cNvPr id="1" name=""/>
        <p:cNvGrpSpPr/>
        <p:nvPr/>
      </p:nvGrpSpPr>
      <p:grpSpPr>
        <a:xfrm>
          <a:off x="0" y="0"/>
          <a:ext cx="0" cy="0"/>
          <a:chOff x="0" y="0"/>
          <a:chExt cx="0" cy="0"/>
        </a:xfrm>
      </p:grpSpPr>
      <p:sp>
        <p:nvSpPr>
          <p:cNvPr id="3" name="Slide Number Placeholder 28"/>
          <p:cNvSpPr>
            <a:spLocks noGrp="1"/>
          </p:cNvSpPr>
          <p:nvPr>
            <p:ph type="sldNum" sz="quarter" idx="12"/>
          </p:nvPr>
        </p:nvSpPr>
        <p:spPr/>
        <p:txBody>
          <a:bodyPr/>
          <a:lstStyle/>
          <a:p>
            <a:pPr>
              <a:defRPr/>
            </a:pPr>
            <a:fld id="{16B86B96-449D-439B-9F18-547E1BFD3930}" type="slidenum">
              <a:rPr lang="en-US"/>
              <a:pPr>
                <a:defRPr/>
              </a:pPr>
              <a:t>1</a:t>
            </a:fld>
            <a:endParaRPr lang="en-US"/>
          </a:p>
        </p:txBody>
      </p:sp>
      <p:sp>
        <p:nvSpPr>
          <p:cNvPr id="9224" name="Text Box 8"/>
          <p:cNvSpPr txBox="1">
            <a:spLocks noChangeArrowheads="1"/>
          </p:cNvSpPr>
          <p:nvPr/>
        </p:nvSpPr>
        <p:spPr bwMode="auto">
          <a:xfrm>
            <a:off x="381000" y="1485900"/>
            <a:ext cx="8318500" cy="2800767"/>
          </a:xfrm>
          <a:prstGeom prst="rect">
            <a:avLst/>
          </a:prstGeom>
          <a:noFill/>
          <a:ln w="9525">
            <a:noFill/>
            <a:miter lim="800000"/>
            <a:headEnd/>
            <a:tailEnd/>
          </a:ln>
          <a:effectLst/>
        </p:spPr>
        <p:txBody>
          <a:bodyPr wrap="square">
            <a:spAutoFit/>
          </a:bodyPr>
          <a:lstStyle/>
          <a:p>
            <a:pPr algn="ctr"/>
            <a:r>
              <a:rPr lang="en-US" sz="4400" dirty="0" smtClean="0">
                <a:solidFill>
                  <a:schemeClr val="bg1"/>
                </a:solidFill>
              </a:rPr>
              <a:t>Chapter 10</a:t>
            </a:r>
          </a:p>
          <a:p>
            <a:pPr algn="ctr"/>
            <a:r>
              <a:rPr lang="en-US" sz="4400" dirty="0" smtClean="0">
                <a:solidFill>
                  <a:schemeClr val="bg1"/>
                </a:solidFill>
              </a:rPr>
              <a:t>Credit and Risk*</a:t>
            </a:r>
            <a:endParaRPr lang="en-US" sz="4400" dirty="0">
              <a:solidFill>
                <a:schemeClr val="bg1"/>
              </a:solidFill>
            </a:endParaRPr>
          </a:p>
          <a:p>
            <a:pPr algn="ctr"/>
            <a:endParaRPr lang="en-US" sz="4400" dirty="0">
              <a:solidFill>
                <a:schemeClr val="bg1"/>
              </a:solidFill>
            </a:endParaRPr>
          </a:p>
          <a:p>
            <a:endParaRPr lang="en-US" sz="4400" dirty="0">
              <a:solidFill>
                <a:schemeClr val="bg1"/>
              </a:solidFill>
            </a:endParaRPr>
          </a:p>
        </p:txBody>
      </p:sp>
      <p:sp>
        <p:nvSpPr>
          <p:cNvPr id="8" name="TextBox 7"/>
          <p:cNvSpPr txBox="1"/>
          <p:nvPr/>
        </p:nvSpPr>
        <p:spPr>
          <a:xfrm>
            <a:off x="1054100" y="5308600"/>
            <a:ext cx="7645400" cy="369332"/>
          </a:xfrm>
          <a:prstGeom prst="rect">
            <a:avLst/>
          </a:prstGeom>
          <a:noFill/>
        </p:spPr>
        <p:txBody>
          <a:bodyPr wrap="square" rtlCol="0">
            <a:spAutoFit/>
          </a:bodyPr>
          <a:lstStyle/>
          <a:p>
            <a:pPr marL="114300" indent="-114300"/>
            <a:r>
              <a:rPr lang="en-US" dirty="0" smtClean="0">
                <a:solidFill>
                  <a:schemeClr val="bg1"/>
                </a:solidFill>
              </a:rPr>
              <a:t>*Thanks to Professor Steve Boucher for providing many of these slides.</a:t>
            </a:r>
            <a:endParaRPr lang="en-US" dirty="0">
              <a:solidFill>
                <a:schemeClr val="bg1"/>
              </a:solidFill>
            </a:endParaRPr>
          </a:p>
        </p:txBody>
      </p:sp>
    </p:spTree>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3FE7E79D-8A48-4A76-8C55-E233D7A67002}" type="slidenum">
              <a:rPr lang="en-US"/>
              <a:pPr>
                <a:defRPr/>
              </a:pPr>
              <a:t>2</a:t>
            </a:fld>
            <a:endParaRPr lang="en-US"/>
          </a:p>
        </p:txBody>
      </p:sp>
      <p:sp>
        <p:nvSpPr>
          <p:cNvPr id="473090" name="Rectangle 2"/>
          <p:cNvSpPr>
            <a:spLocks noGrp="1"/>
          </p:cNvSpPr>
          <p:nvPr>
            <p:ph type="title" idx="4294967295"/>
          </p:nvPr>
        </p:nvSpPr>
        <p:spPr>
          <a:xfrm>
            <a:off x="190500" y="304800"/>
            <a:ext cx="8953500" cy="762000"/>
          </a:xfrm>
        </p:spPr>
        <p:txBody>
          <a:bodyPr/>
          <a:lstStyle/>
          <a:p>
            <a:pPr algn="ctr"/>
            <a:r>
              <a:rPr lang="en-US" sz="3600" dirty="0" smtClean="0">
                <a:latin typeface="Tw Cen MT" pitchFamily="34" charset="0"/>
              </a:rPr>
              <a:t>Three Crucial Roles of Credit in Development</a:t>
            </a:r>
          </a:p>
        </p:txBody>
      </p:sp>
      <p:sp>
        <p:nvSpPr>
          <p:cNvPr id="473091" name="Rectangle 3"/>
          <p:cNvSpPr>
            <a:spLocks noGrp="1"/>
          </p:cNvSpPr>
          <p:nvPr>
            <p:ph type="body" idx="4294967295"/>
          </p:nvPr>
        </p:nvSpPr>
        <p:spPr>
          <a:xfrm>
            <a:off x="0" y="1600200"/>
            <a:ext cx="9144000" cy="5257800"/>
          </a:xfrm>
        </p:spPr>
        <p:txBody>
          <a:bodyPr>
            <a:normAutofit fontScale="77500" lnSpcReduction="20000"/>
          </a:bodyPr>
          <a:lstStyle/>
          <a:p>
            <a:r>
              <a:rPr lang="en-US" sz="3600" b="1" i="1" dirty="0" smtClean="0">
                <a:latin typeface="Tw Cen MT" pitchFamily="34" charset="0"/>
              </a:rPr>
              <a:t>Credit allows you to get ahead </a:t>
            </a:r>
            <a:r>
              <a:rPr lang="en-US" sz="3600" dirty="0" smtClean="0">
                <a:latin typeface="Tw Cen MT" pitchFamily="34" charset="0"/>
              </a:rPr>
              <a:t>(Credit for investment);</a:t>
            </a:r>
          </a:p>
          <a:p>
            <a:pPr lvl="1">
              <a:spcBef>
                <a:spcPts val="0"/>
              </a:spcBef>
              <a:spcAft>
                <a:spcPts val="1200"/>
              </a:spcAft>
            </a:pPr>
            <a:r>
              <a:rPr lang="en-US" sz="2800" dirty="0" smtClean="0">
                <a:latin typeface="Tw Cen MT" pitchFamily="34" charset="0"/>
              </a:rPr>
              <a:t>Borrowing allows individuals with good ideas and other productive assets, but who lack liquidity, to realize productive investments and raise income.</a:t>
            </a:r>
            <a:endParaRPr lang="en-US" dirty="0" smtClean="0">
              <a:latin typeface="Tw Cen MT" pitchFamily="34" charset="0"/>
            </a:endParaRPr>
          </a:p>
          <a:p>
            <a:r>
              <a:rPr lang="en-US" sz="3600" b="1" i="1" dirty="0" smtClean="0">
                <a:latin typeface="Tw Cen MT" pitchFamily="34" charset="0"/>
              </a:rPr>
              <a:t>Credit prevents you from falling behind </a:t>
            </a:r>
            <a:r>
              <a:rPr lang="en-US" sz="3600" dirty="0" smtClean="0">
                <a:latin typeface="Tw Cen MT" pitchFamily="34" charset="0"/>
              </a:rPr>
              <a:t>(Credit for consumption);</a:t>
            </a:r>
          </a:p>
          <a:p>
            <a:pPr lvl="1"/>
            <a:r>
              <a:rPr lang="en-US" sz="2800" dirty="0" smtClean="0">
                <a:latin typeface="Tw Cen MT" pitchFamily="34" charset="0"/>
              </a:rPr>
              <a:t>Borrowing allows households that experience a negative shock to maintain consumption and asset levels and preserve their ability to generate income.</a:t>
            </a:r>
          </a:p>
          <a:p>
            <a:pPr lvl="1">
              <a:spcBef>
                <a:spcPts val="0"/>
              </a:spcBef>
              <a:spcAft>
                <a:spcPts val="1200"/>
              </a:spcAft>
            </a:pPr>
            <a:r>
              <a:rPr lang="en-US" sz="2800" dirty="0" smtClean="0">
                <a:latin typeface="Tw Cen MT" pitchFamily="34" charset="0"/>
              </a:rPr>
              <a:t>Thus credit can also be a form of insurance.</a:t>
            </a:r>
            <a:endParaRPr lang="en-US" dirty="0" smtClean="0">
              <a:latin typeface="Tw Cen MT" pitchFamily="34" charset="0"/>
            </a:endParaRPr>
          </a:p>
          <a:p>
            <a:r>
              <a:rPr lang="en-US" sz="4000" b="1" i="1" dirty="0" smtClean="0">
                <a:latin typeface="Tw Cen MT" pitchFamily="34" charset="0"/>
              </a:rPr>
              <a:t>Credit shifts risk</a:t>
            </a:r>
          </a:p>
          <a:p>
            <a:pPr lvl="1"/>
            <a:r>
              <a:rPr lang="en-US" dirty="0" smtClean="0">
                <a:latin typeface="Tw Cen MT" pitchFamily="34" charset="0"/>
              </a:rPr>
              <a:t>Default clauses (liability rules) define circumstances when borrower does not have to repay;</a:t>
            </a:r>
          </a:p>
          <a:p>
            <a:pPr lvl="1"/>
            <a:r>
              <a:rPr lang="en-US" dirty="0" smtClean="0">
                <a:latin typeface="Tw Cen MT" pitchFamily="34" charset="0"/>
              </a:rPr>
              <a:t>Thus shifts some risk from borrower to lenders (who are more able to accept it);</a:t>
            </a:r>
          </a:p>
          <a:p>
            <a:pPr lvl="1"/>
            <a:r>
              <a:rPr lang="en-US" dirty="0" smtClean="0">
                <a:latin typeface="Tw Cen MT" pitchFamily="34" charset="0"/>
              </a:rPr>
              <a:t>Can thus induce people to make high return, but risky investments that they otherwise would not make;</a:t>
            </a:r>
          </a:p>
          <a:p>
            <a:pPr lvl="1"/>
            <a:endParaRPr lang="en-US" dirty="0" smtClean="0">
              <a:latin typeface="Tw Cen MT" pitchFamily="34" charset="0"/>
            </a:endParaRPr>
          </a:p>
        </p:txBody>
      </p:sp>
    </p:spTree>
    <p:extLst>
      <p:ext uri="{BB962C8B-B14F-4D97-AF65-F5344CB8AC3E}">
        <p14:creationId xmlns:p14="http://schemas.microsoft.com/office/powerpoint/2010/main" val="261243604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309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73091">
                                            <p:txEl>
                                              <p:pRg st="1" end="1"/>
                                            </p:txEl>
                                          </p:spTgt>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7309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73091">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73091">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73091">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473091">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473091">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473091">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3091" grpId="0" build="p" bldLvl="2" autoUpdateAnimBg="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title"/>
          </p:nvPr>
        </p:nvSpPr>
        <p:spPr>
          <a:xfrm>
            <a:off x="863600" y="207512"/>
            <a:ext cx="7620000" cy="990600"/>
          </a:xfrm>
        </p:spPr>
        <p:txBody>
          <a:bodyPr/>
          <a:lstStyle/>
          <a:p>
            <a:r>
              <a:rPr lang="en-US" dirty="0" smtClean="0">
                <a:solidFill>
                  <a:schemeClr val="tx1"/>
                </a:solidFill>
              </a:rPr>
              <a:t>Most People Don’t Have Any!</a:t>
            </a:r>
            <a:endParaRPr lang="en-US" dirty="0">
              <a:solidFill>
                <a:schemeClr val="tx1"/>
              </a:solidFill>
            </a:endParaRPr>
          </a:p>
        </p:txBody>
      </p:sp>
      <p:sp>
        <p:nvSpPr>
          <p:cNvPr id="4" name="Slide Number Placeholder 3"/>
          <p:cNvSpPr>
            <a:spLocks noGrp="1"/>
          </p:cNvSpPr>
          <p:nvPr>
            <p:ph type="sldNum" sz="quarter" idx="11"/>
          </p:nvPr>
        </p:nvSpPr>
        <p:spPr/>
        <p:txBody>
          <a:bodyPr/>
          <a:lstStyle/>
          <a:p>
            <a:pPr>
              <a:defRPr/>
            </a:pPr>
            <a:fld id="{06BB73DD-1840-4A3C-8653-D97DE821BB69}" type="slidenum">
              <a:rPr lang="en-US" smtClean="0"/>
              <a:pPr>
                <a:defRPr/>
              </a:pPr>
              <a:t>3</a:t>
            </a:fld>
            <a:endParaRPr lang="en-US"/>
          </a:p>
        </p:txBody>
      </p:sp>
      <p:sp>
        <p:nvSpPr>
          <p:cNvPr id="5" name="Title 2"/>
          <p:cNvSpPr txBox="1">
            <a:spLocks/>
          </p:cNvSpPr>
          <p:nvPr/>
        </p:nvSpPr>
        <p:spPr bwMode="auto">
          <a:xfrm>
            <a:off x="863600" y="6121400"/>
            <a:ext cx="7620000" cy="508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buNone/>
              <a:defRPr sz="4400" b="0" kern="1200" cap="none">
                <a:solidFill>
                  <a:srgbClr val="FFFFFF"/>
                </a:solidFill>
                <a:latin typeface="+mj-lt"/>
                <a:ea typeface="+mj-ea"/>
                <a:cs typeface="+mj-cs"/>
              </a:defRPr>
            </a:lvl1pPr>
            <a:lvl2pPr algn="l" rtl="0" fontAlgn="base">
              <a:spcBef>
                <a:spcPct val="0"/>
              </a:spcBef>
              <a:spcAft>
                <a:spcPct val="0"/>
              </a:spcAft>
              <a:defRPr sz="4400">
                <a:solidFill>
                  <a:schemeClr val="tx2"/>
                </a:solidFill>
                <a:latin typeface="Tw Cen MT" pitchFamily="34" charset="0"/>
              </a:defRPr>
            </a:lvl2pPr>
            <a:lvl3pPr algn="l" rtl="0" fontAlgn="base">
              <a:spcBef>
                <a:spcPct val="0"/>
              </a:spcBef>
              <a:spcAft>
                <a:spcPct val="0"/>
              </a:spcAft>
              <a:defRPr sz="4400">
                <a:solidFill>
                  <a:schemeClr val="tx2"/>
                </a:solidFill>
                <a:latin typeface="Tw Cen MT" pitchFamily="34" charset="0"/>
              </a:defRPr>
            </a:lvl3pPr>
            <a:lvl4pPr algn="l" rtl="0" fontAlgn="base">
              <a:spcBef>
                <a:spcPct val="0"/>
              </a:spcBef>
              <a:spcAft>
                <a:spcPct val="0"/>
              </a:spcAft>
              <a:defRPr sz="4400">
                <a:solidFill>
                  <a:schemeClr val="tx2"/>
                </a:solidFill>
                <a:latin typeface="Tw Cen MT" pitchFamily="34" charset="0"/>
              </a:defRPr>
            </a:lvl4pPr>
            <a:lvl5pPr algn="l" rtl="0" fontAlgn="base">
              <a:spcBef>
                <a:spcPct val="0"/>
              </a:spcBef>
              <a:spcAft>
                <a:spcPct val="0"/>
              </a:spcAft>
              <a:defRPr sz="4400">
                <a:solidFill>
                  <a:schemeClr val="tx2"/>
                </a:solidFill>
                <a:latin typeface="Tw Cen MT"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a:lstStyle>
          <a:p>
            <a:r>
              <a:rPr lang="en-US" sz="1200" smtClean="0">
                <a:solidFill>
                  <a:schemeClr val="tx1"/>
                </a:solidFill>
              </a:rPr>
              <a:t>From Chaia et. al., (2009).</a:t>
            </a:r>
            <a:br>
              <a:rPr lang="en-US" sz="1200" smtClean="0">
                <a:solidFill>
                  <a:schemeClr val="tx1"/>
                </a:solidFill>
              </a:rPr>
            </a:br>
            <a:r>
              <a:rPr lang="en-US" sz="1200" smtClean="0">
                <a:solidFill>
                  <a:schemeClr val="tx1"/>
                </a:solidFill>
              </a:rPr>
              <a:t>http://financialaccess.org/sites/default/files/110109%20HalfUnbanked_0.pdf</a:t>
            </a:r>
            <a:endParaRPr lang="en-US" sz="1200" dirty="0">
              <a:solidFill>
                <a:schemeClr val="tx1"/>
              </a:solidFill>
            </a:endParaRPr>
          </a:p>
        </p:txBody>
      </p:sp>
      <p:pic>
        <p:nvPicPr>
          <p:cNvPr id="6" name="Picture 2"/>
          <p:cNvPicPr>
            <a:picLocks noChangeAspect="1" noChangeArrowheads="1"/>
          </p:cNvPicPr>
          <p:nvPr/>
        </p:nvPicPr>
        <p:blipFill>
          <a:blip r:embed="rId2" cstate="print"/>
          <a:srcRect/>
          <a:stretch>
            <a:fillRect/>
          </a:stretch>
        </p:blipFill>
        <p:spPr bwMode="auto">
          <a:xfrm>
            <a:off x="1181100" y="1312412"/>
            <a:ext cx="6600414" cy="4808987"/>
          </a:xfrm>
          <a:prstGeom prst="rect">
            <a:avLst/>
          </a:prstGeom>
          <a:noFill/>
          <a:ln w="9525">
            <a:noFill/>
            <a:miter lim="800000"/>
            <a:headEnd/>
            <a:tailEnd/>
          </a:ln>
        </p:spPr>
      </p:pic>
    </p:spTree>
    <p:extLst>
      <p:ext uri="{BB962C8B-B14F-4D97-AF65-F5344CB8AC3E}">
        <p14:creationId xmlns:p14="http://schemas.microsoft.com/office/powerpoint/2010/main" val="3147683763"/>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1"/>
          </p:nvPr>
        </p:nvSpPr>
        <p:spPr/>
        <p:txBody>
          <a:bodyPr/>
          <a:lstStyle/>
          <a:p>
            <a:pPr>
              <a:defRPr/>
            </a:pPr>
            <a:fld id="{06BB73DD-1840-4A3C-8653-D97DE821BB69}" type="slidenum">
              <a:rPr lang="en-US" smtClean="0"/>
              <a:pPr>
                <a:defRPr/>
              </a:pPr>
              <a:t>4</a:t>
            </a:fld>
            <a:endParaRPr lang="en-US"/>
          </a:p>
        </p:txBody>
      </p:sp>
      <p:sp>
        <p:nvSpPr>
          <p:cNvPr id="2" name="Title 1"/>
          <p:cNvSpPr>
            <a:spLocks noGrp="1"/>
          </p:cNvSpPr>
          <p:nvPr>
            <p:ph type="title"/>
          </p:nvPr>
        </p:nvSpPr>
        <p:spPr>
          <a:xfrm>
            <a:off x="876300" y="215900"/>
            <a:ext cx="7620000" cy="990600"/>
          </a:xfrm>
        </p:spPr>
        <p:txBody>
          <a:bodyPr/>
          <a:lstStyle/>
          <a:p>
            <a:pPr algn="ctr"/>
            <a:r>
              <a:rPr lang="en-US" dirty="0" smtClean="0">
                <a:solidFill>
                  <a:schemeClr val="tx1"/>
                </a:solidFill>
              </a:rPr>
              <a:t>…especially in Africa, Asia, and Latin America</a:t>
            </a:r>
            <a:endParaRPr lang="en-US" dirty="0">
              <a:solidFill>
                <a:schemeClr val="tx1"/>
              </a:solidFill>
            </a:endParaRPr>
          </a:p>
        </p:txBody>
      </p:sp>
      <p:pic>
        <p:nvPicPr>
          <p:cNvPr id="6" name="Picture 2"/>
          <p:cNvPicPr>
            <a:picLocks noChangeAspect="1" noChangeArrowheads="1"/>
          </p:cNvPicPr>
          <p:nvPr/>
        </p:nvPicPr>
        <p:blipFill>
          <a:blip r:embed="rId2" cstate="print"/>
          <a:srcRect/>
          <a:stretch>
            <a:fillRect/>
          </a:stretch>
        </p:blipFill>
        <p:spPr bwMode="auto">
          <a:xfrm>
            <a:off x="660402" y="1384300"/>
            <a:ext cx="6554638" cy="4317048"/>
          </a:xfrm>
          <a:prstGeom prst="rect">
            <a:avLst/>
          </a:prstGeom>
          <a:noFill/>
          <a:ln w="9525">
            <a:noFill/>
            <a:miter lim="800000"/>
            <a:headEnd/>
            <a:tailEnd/>
          </a:ln>
        </p:spPr>
      </p:pic>
      <p:sp>
        <p:nvSpPr>
          <p:cNvPr id="7" name="Title 2"/>
          <p:cNvSpPr txBox="1">
            <a:spLocks/>
          </p:cNvSpPr>
          <p:nvPr/>
        </p:nvSpPr>
        <p:spPr bwMode="auto">
          <a:xfrm>
            <a:off x="1524000" y="5765800"/>
            <a:ext cx="7620000" cy="508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buNone/>
              <a:defRPr sz="4400" b="0" kern="1200" cap="none">
                <a:solidFill>
                  <a:srgbClr val="FFFFFF"/>
                </a:solidFill>
                <a:latin typeface="+mj-lt"/>
                <a:ea typeface="+mj-ea"/>
                <a:cs typeface="+mj-cs"/>
              </a:defRPr>
            </a:lvl1pPr>
            <a:lvl2pPr algn="l" rtl="0" fontAlgn="base">
              <a:spcBef>
                <a:spcPct val="0"/>
              </a:spcBef>
              <a:spcAft>
                <a:spcPct val="0"/>
              </a:spcAft>
              <a:defRPr sz="4400">
                <a:solidFill>
                  <a:schemeClr val="tx2"/>
                </a:solidFill>
                <a:latin typeface="Tw Cen MT" pitchFamily="34" charset="0"/>
              </a:defRPr>
            </a:lvl2pPr>
            <a:lvl3pPr algn="l" rtl="0" fontAlgn="base">
              <a:spcBef>
                <a:spcPct val="0"/>
              </a:spcBef>
              <a:spcAft>
                <a:spcPct val="0"/>
              </a:spcAft>
              <a:defRPr sz="4400">
                <a:solidFill>
                  <a:schemeClr val="tx2"/>
                </a:solidFill>
                <a:latin typeface="Tw Cen MT" pitchFamily="34" charset="0"/>
              </a:defRPr>
            </a:lvl3pPr>
            <a:lvl4pPr algn="l" rtl="0" fontAlgn="base">
              <a:spcBef>
                <a:spcPct val="0"/>
              </a:spcBef>
              <a:spcAft>
                <a:spcPct val="0"/>
              </a:spcAft>
              <a:defRPr sz="4400">
                <a:solidFill>
                  <a:schemeClr val="tx2"/>
                </a:solidFill>
                <a:latin typeface="Tw Cen MT" pitchFamily="34" charset="0"/>
              </a:defRPr>
            </a:lvl4pPr>
            <a:lvl5pPr algn="l" rtl="0" fontAlgn="base">
              <a:spcBef>
                <a:spcPct val="0"/>
              </a:spcBef>
              <a:spcAft>
                <a:spcPct val="0"/>
              </a:spcAft>
              <a:defRPr sz="4400">
                <a:solidFill>
                  <a:schemeClr val="tx2"/>
                </a:solidFill>
                <a:latin typeface="Tw Cen MT"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a:lstStyle>
          <a:p>
            <a:r>
              <a:rPr lang="en-US" sz="1200" smtClean="0">
                <a:solidFill>
                  <a:schemeClr val="tx1"/>
                </a:solidFill>
              </a:rPr>
              <a:t>From Chaia et. al., (2009).</a:t>
            </a:r>
            <a:br>
              <a:rPr lang="en-US" sz="1200" smtClean="0">
                <a:solidFill>
                  <a:schemeClr val="tx1"/>
                </a:solidFill>
              </a:rPr>
            </a:br>
            <a:r>
              <a:rPr lang="en-US" sz="1200" smtClean="0">
                <a:solidFill>
                  <a:schemeClr val="tx1"/>
                </a:solidFill>
              </a:rPr>
              <a:t>http://financialaccess.org/sites/default/files/110109%20HalfUnbanked_0.pdf</a:t>
            </a:r>
            <a:endParaRPr lang="en-US" sz="1200" dirty="0">
              <a:solidFill>
                <a:schemeClr val="tx1"/>
              </a:solidFill>
            </a:endParaRPr>
          </a:p>
        </p:txBody>
      </p:sp>
    </p:spTree>
    <p:extLst>
      <p:ext uri="{BB962C8B-B14F-4D97-AF65-F5344CB8AC3E}">
        <p14:creationId xmlns:p14="http://schemas.microsoft.com/office/powerpoint/2010/main" val="3495536252"/>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BB204870-AE7C-4D88-8293-4771F2A52D3D}" type="slidenum">
              <a:rPr lang="en-US"/>
              <a:pPr>
                <a:defRPr/>
              </a:pPr>
              <a:t>5</a:t>
            </a:fld>
            <a:endParaRPr lang="en-US"/>
          </a:p>
        </p:txBody>
      </p:sp>
      <p:sp>
        <p:nvSpPr>
          <p:cNvPr id="481282" name="Rectangle 2"/>
          <p:cNvSpPr>
            <a:spLocks noGrp="1"/>
          </p:cNvSpPr>
          <p:nvPr>
            <p:ph type="title" idx="4294967295"/>
          </p:nvPr>
        </p:nvSpPr>
        <p:spPr>
          <a:xfrm>
            <a:off x="673100" y="241300"/>
            <a:ext cx="7772400" cy="762000"/>
          </a:xfrm>
        </p:spPr>
        <p:txBody>
          <a:bodyPr/>
          <a:lstStyle/>
          <a:p>
            <a:pPr algn="ctr"/>
            <a:r>
              <a:rPr lang="en-US" dirty="0" smtClean="0">
                <a:latin typeface="Tw Cen MT" pitchFamily="34" charset="0"/>
              </a:rPr>
              <a:t>Some Empirical Puzzles</a:t>
            </a:r>
            <a:br>
              <a:rPr lang="en-US" dirty="0" smtClean="0">
                <a:latin typeface="Tw Cen MT" pitchFamily="34" charset="0"/>
              </a:rPr>
            </a:br>
            <a:r>
              <a:rPr lang="en-US" sz="1400" dirty="0">
                <a:latin typeface="Tw Cen MT" pitchFamily="34" charset="0"/>
              </a:rPr>
              <a:t>(“Imperfect Information and Rural Credit Markets: Puzzles and Policy Perspectives” by Hoff &amp; </a:t>
            </a:r>
            <a:r>
              <a:rPr lang="en-US" sz="1400" dirty="0" err="1">
                <a:latin typeface="Tw Cen MT" pitchFamily="34" charset="0"/>
              </a:rPr>
              <a:t>Stiglitz</a:t>
            </a:r>
            <a:r>
              <a:rPr lang="en-US" sz="1400" dirty="0" smtClean="0">
                <a:latin typeface="Tw Cen MT" pitchFamily="34" charset="0"/>
              </a:rPr>
              <a:t>),</a:t>
            </a:r>
          </a:p>
        </p:txBody>
      </p:sp>
      <p:sp>
        <p:nvSpPr>
          <p:cNvPr id="481283" name="Rectangle 3"/>
          <p:cNvSpPr>
            <a:spLocks noGrp="1"/>
          </p:cNvSpPr>
          <p:nvPr>
            <p:ph type="body" idx="4294967295"/>
          </p:nvPr>
        </p:nvSpPr>
        <p:spPr>
          <a:xfrm>
            <a:off x="0" y="1663700"/>
            <a:ext cx="8763000" cy="5194300"/>
          </a:xfrm>
        </p:spPr>
        <p:txBody>
          <a:bodyPr>
            <a:normAutofit/>
          </a:bodyPr>
          <a:lstStyle/>
          <a:p>
            <a:pPr>
              <a:spcBef>
                <a:spcPts val="1200"/>
              </a:spcBef>
            </a:pPr>
            <a:r>
              <a:rPr lang="en-US" b="1" i="1" dirty="0" smtClean="0">
                <a:latin typeface="Tw Cen MT" pitchFamily="34" charset="0"/>
              </a:rPr>
              <a:t>Formal and informal</a:t>
            </a:r>
            <a:r>
              <a:rPr lang="en-US" b="1" dirty="0" smtClean="0">
                <a:latin typeface="Tw Cen MT" pitchFamily="34" charset="0"/>
              </a:rPr>
              <a:t> </a:t>
            </a:r>
            <a:r>
              <a:rPr lang="en-US" dirty="0" smtClean="0">
                <a:latin typeface="Tw Cen MT" pitchFamily="34" charset="0"/>
              </a:rPr>
              <a:t>lenders coexist, even though informal interest rates are much higher than formal rates</a:t>
            </a:r>
          </a:p>
          <a:p>
            <a:pPr>
              <a:spcBef>
                <a:spcPts val="1200"/>
              </a:spcBef>
            </a:pPr>
            <a:r>
              <a:rPr lang="en-US" b="1" i="1" dirty="0" smtClean="0">
                <a:latin typeface="Tw Cen MT" pitchFamily="34" charset="0"/>
              </a:rPr>
              <a:t>Excess demand</a:t>
            </a:r>
            <a:r>
              <a:rPr lang="en-US" dirty="0" smtClean="0">
                <a:latin typeface="Tw Cen MT" pitchFamily="34" charset="0"/>
              </a:rPr>
              <a:t>.  Some people are willing to pay the market interest rate (or more) for a loan, but they are denied </a:t>
            </a:r>
          </a:p>
          <a:p>
            <a:pPr>
              <a:spcBef>
                <a:spcPts val="1200"/>
              </a:spcBef>
            </a:pPr>
            <a:r>
              <a:rPr lang="en-US" b="1" dirty="0" smtClean="0">
                <a:latin typeface="Tw Cen MT" pitchFamily="34" charset="0"/>
              </a:rPr>
              <a:t>Credit markets are </a:t>
            </a:r>
            <a:r>
              <a:rPr lang="en-US" b="1" i="1" dirty="0" smtClean="0">
                <a:latin typeface="Tw Cen MT" pitchFamily="34" charset="0"/>
              </a:rPr>
              <a:t>segmented</a:t>
            </a:r>
            <a:r>
              <a:rPr lang="en-US" dirty="0" smtClean="0">
                <a:latin typeface="Tw Cen MT" pitchFamily="34" charset="0"/>
              </a:rPr>
              <a:t>.  Interest rates vary a lot even in nearby areas.</a:t>
            </a:r>
          </a:p>
          <a:p>
            <a:pPr lvl="1">
              <a:spcBef>
                <a:spcPts val="1200"/>
              </a:spcBef>
            </a:pPr>
            <a:r>
              <a:rPr lang="en-US" dirty="0" smtClean="0">
                <a:latin typeface="Tw Cen MT" pitchFamily="34" charset="0"/>
              </a:rPr>
              <a:t>Formal lenders specialize where farmers have </a:t>
            </a:r>
            <a:r>
              <a:rPr lang="en-US" i="1" dirty="0" smtClean="0">
                <a:latin typeface="Tw Cen MT" pitchFamily="34" charset="0"/>
              </a:rPr>
              <a:t>land title.</a:t>
            </a:r>
          </a:p>
        </p:txBody>
      </p:sp>
    </p:spTree>
    <p:extLst>
      <p:ext uri="{BB962C8B-B14F-4D97-AF65-F5344CB8AC3E}">
        <p14:creationId xmlns:p14="http://schemas.microsoft.com/office/powerpoint/2010/main" val="141175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128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128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81283">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81283">
                                            <p:txEl>
                                              <p:pRg st="3" end="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1283" grpId="0" build="p" autoUpdateAnimBg="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3FE7E79D-8A48-4A76-8C55-E233D7A67002}" type="slidenum">
              <a:rPr lang="en-US"/>
              <a:pPr>
                <a:defRPr/>
              </a:pPr>
              <a:t>6</a:t>
            </a:fld>
            <a:endParaRPr lang="en-US"/>
          </a:p>
        </p:txBody>
      </p:sp>
      <p:sp>
        <p:nvSpPr>
          <p:cNvPr id="473090" name="Rectangle 2"/>
          <p:cNvSpPr>
            <a:spLocks noGrp="1"/>
          </p:cNvSpPr>
          <p:nvPr>
            <p:ph type="title" idx="4294967295"/>
          </p:nvPr>
        </p:nvSpPr>
        <p:spPr>
          <a:xfrm>
            <a:off x="254000" y="304800"/>
            <a:ext cx="8534400" cy="762000"/>
          </a:xfrm>
        </p:spPr>
        <p:txBody>
          <a:bodyPr/>
          <a:lstStyle/>
          <a:p>
            <a:pPr algn="ctr"/>
            <a:r>
              <a:rPr lang="en-US" dirty="0" smtClean="0">
                <a:latin typeface="Tw Cen MT" pitchFamily="34" charset="0"/>
              </a:rPr>
              <a:t>Some data from Peru</a:t>
            </a:r>
            <a:br>
              <a:rPr lang="en-US" dirty="0" smtClean="0">
                <a:latin typeface="Tw Cen MT" pitchFamily="34" charset="0"/>
              </a:rPr>
            </a:br>
            <a:r>
              <a:rPr lang="en-US" sz="2400" dirty="0" smtClean="0">
                <a:latin typeface="Tw Cen MT" pitchFamily="34" charset="0"/>
              </a:rPr>
              <a:t>Lower Interest, Larger Loans with Formal Lenders</a:t>
            </a:r>
            <a:endParaRPr lang="en-US" dirty="0" smtClean="0">
              <a:latin typeface="Tw Cen MT" pitchFamily="34" charset="0"/>
            </a:endParaRPr>
          </a:p>
        </p:txBody>
      </p:sp>
      <p:sp>
        <p:nvSpPr>
          <p:cNvPr id="473091" name="Rectangle 3"/>
          <p:cNvSpPr>
            <a:spLocks noGrp="1"/>
          </p:cNvSpPr>
          <p:nvPr>
            <p:ph type="body" idx="4294967295"/>
          </p:nvPr>
        </p:nvSpPr>
        <p:spPr>
          <a:xfrm>
            <a:off x="152399" y="1600200"/>
            <a:ext cx="7297553" cy="5054600"/>
          </a:xfrm>
        </p:spPr>
        <p:txBody>
          <a:bodyPr/>
          <a:lstStyle/>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pPr marL="0" indent="0">
              <a:buNone/>
            </a:pPr>
            <a:r>
              <a:rPr lang="en-US" sz="1800" dirty="0" smtClean="0">
                <a:latin typeface="Tw Cen MT" pitchFamily="34" charset="0"/>
              </a:rPr>
              <a:t>Source: “Credit constraints and productivity in Peruvian Agriculture,” </a:t>
            </a:r>
            <a:r>
              <a:rPr lang="en-US" sz="1800" dirty="0" err="1" smtClean="0">
                <a:latin typeface="Tw Cen MT" pitchFamily="34" charset="0"/>
              </a:rPr>
              <a:t>Guirkinger</a:t>
            </a:r>
            <a:r>
              <a:rPr lang="en-US" sz="1800" dirty="0" smtClean="0">
                <a:latin typeface="Tw Cen MT" pitchFamily="34" charset="0"/>
              </a:rPr>
              <a:t> and Boucher, </a:t>
            </a:r>
            <a:r>
              <a:rPr lang="en-US" sz="1800" i="1" dirty="0" smtClean="0">
                <a:latin typeface="Tw Cen MT" pitchFamily="34" charset="0"/>
              </a:rPr>
              <a:t>Agricultural Economics</a:t>
            </a:r>
            <a:r>
              <a:rPr lang="en-US" sz="1800" dirty="0" smtClean="0">
                <a:latin typeface="Tw Cen MT" pitchFamily="34" charset="0"/>
              </a:rPr>
              <a:t>, 29, 2008.</a:t>
            </a:r>
          </a:p>
        </p:txBody>
      </p:sp>
      <p:pic>
        <p:nvPicPr>
          <p:cNvPr id="519171" name="Picture 3"/>
          <p:cNvPicPr>
            <a:picLocks noChangeAspect="1" noChangeArrowheads="1"/>
          </p:cNvPicPr>
          <p:nvPr/>
        </p:nvPicPr>
        <p:blipFill>
          <a:blip r:embed="rId2" cstate="print"/>
          <a:srcRect/>
          <a:stretch>
            <a:fillRect/>
          </a:stretch>
        </p:blipFill>
        <p:spPr bwMode="auto">
          <a:xfrm>
            <a:off x="0" y="1989953"/>
            <a:ext cx="7449953" cy="2462349"/>
          </a:xfrm>
          <a:prstGeom prst="rect">
            <a:avLst/>
          </a:prstGeom>
          <a:noFill/>
          <a:ln w="9525">
            <a:noFill/>
            <a:miter lim="800000"/>
            <a:headEnd/>
            <a:tailEnd/>
          </a:ln>
        </p:spPr>
      </p:pic>
      <p:grpSp>
        <p:nvGrpSpPr>
          <p:cNvPr id="2" name="Group 1"/>
          <p:cNvGrpSpPr/>
          <p:nvPr/>
        </p:nvGrpSpPr>
        <p:grpSpPr>
          <a:xfrm>
            <a:off x="4299137" y="3390873"/>
            <a:ext cx="604083" cy="761168"/>
            <a:chOff x="5215766" y="3214949"/>
            <a:chExt cx="804034" cy="837285"/>
          </a:xfrm>
        </p:grpSpPr>
        <p:sp>
          <p:nvSpPr>
            <p:cNvPr id="10" name="Arc 9"/>
            <p:cNvSpPr/>
            <p:nvPr/>
          </p:nvSpPr>
          <p:spPr>
            <a:xfrm rot="12804754">
              <a:off x="5215766" y="3214949"/>
              <a:ext cx="524715" cy="837285"/>
            </a:xfrm>
            <a:prstGeom prst="arc">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Rectangle 10"/>
            <p:cNvSpPr/>
            <p:nvPr/>
          </p:nvSpPr>
          <p:spPr>
            <a:xfrm>
              <a:off x="5359400" y="3390900"/>
              <a:ext cx="647700" cy="2921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p:cNvSpPr/>
            <p:nvPr/>
          </p:nvSpPr>
          <p:spPr>
            <a:xfrm>
              <a:off x="5372100" y="3683000"/>
              <a:ext cx="647700" cy="2921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grpSp>
        <p:nvGrpSpPr>
          <p:cNvPr id="3" name="Group 2"/>
          <p:cNvGrpSpPr/>
          <p:nvPr/>
        </p:nvGrpSpPr>
        <p:grpSpPr>
          <a:xfrm>
            <a:off x="1405765" y="3427306"/>
            <a:ext cx="626235" cy="691971"/>
            <a:chOff x="1862965" y="3214949"/>
            <a:chExt cx="626235" cy="837285"/>
          </a:xfrm>
        </p:grpSpPr>
        <p:sp>
          <p:nvSpPr>
            <p:cNvPr id="7" name="Rectangle 6"/>
            <p:cNvSpPr/>
            <p:nvPr/>
          </p:nvSpPr>
          <p:spPr>
            <a:xfrm>
              <a:off x="2006600" y="3403600"/>
              <a:ext cx="482600" cy="304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006600" y="3708400"/>
              <a:ext cx="482600" cy="304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Arc 12"/>
            <p:cNvSpPr/>
            <p:nvPr/>
          </p:nvSpPr>
          <p:spPr>
            <a:xfrm rot="12804754">
              <a:off x="1862965" y="3214949"/>
              <a:ext cx="524715" cy="837285"/>
            </a:xfrm>
            <a:prstGeom prst="arc">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grpSp>
      <p:pic>
        <p:nvPicPr>
          <p:cNvPr id="1027" name="Picture 3"/>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626073" y="2110270"/>
            <a:ext cx="1149627" cy="4192591"/>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53365656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3FE7E79D-8A48-4A76-8C55-E233D7A67002}" type="slidenum">
              <a:rPr lang="en-US"/>
              <a:pPr>
                <a:defRPr/>
              </a:pPr>
              <a:t>7</a:t>
            </a:fld>
            <a:endParaRPr lang="en-US"/>
          </a:p>
        </p:txBody>
      </p:sp>
      <p:sp>
        <p:nvSpPr>
          <p:cNvPr id="473091" name="Rectangle 3"/>
          <p:cNvSpPr>
            <a:spLocks noGrp="1"/>
          </p:cNvSpPr>
          <p:nvPr>
            <p:ph type="body" idx="4294967295"/>
          </p:nvPr>
        </p:nvSpPr>
        <p:spPr>
          <a:xfrm>
            <a:off x="152400" y="1600200"/>
            <a:ext cx="8293100" cy="5054600"/>
          </a:xfrm>
        </p:spPr>
        <p:txBody>
          <a:bodyPr/>
          <a:lstStyle/>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r>
              <a:rPr lang="en-US" sz="1800" dirty="0" smtClean="0">
                <a:latin typeface="Tw Cen MT" pitchFamily="34" charset="0"/>
              </a:rPr>
              <a:t>Source: “Credit constraints and productivity in Peruvian Agriculture,” </a:t>
            </a:r>
            <a:r>
              <a:rPr lang="en-US" sz="1800" dirty="0" err="1" smtClean="0">
                <a:latin typeface="Tw Cen MT" pitchFamily="34" charset="0"/>
              </a:rPr>
              <a:t>Guirkinger</a:t>
            </a:r>
            <a:r>
              <a:rPr lang="en-US" sz="1800" dirty="0" smtClean="0">
                <a:latin typeface="Tw Cen MT" pitchFamily="34" charset="0"/>
              </a:rPr>
              <a:t> and Boucher, </a:t>
            </a:r>
            <a:r>
              <a:rPr lang="en-US" sz="1800" i="1" dirty="0" smtClean="0">
                <a:latin typeface="Tw Cen MT" pitchFamily="34" charset="0"/>
              </a:rPr>
              <a:t>Agricultural Economics</a:t>
            </a:r>
            <a:r>
              <a:rPr lang="en-US" sz="1800" dirty="0" smtClean="0">
                <a:latin typeface="Tw Cen MT" pitchFamily="34" charset="0"/>
              </a:rPr>
              <a:t>, 29, 2008.</a:t>
            </a:r>
          </a:p>
        </p:txBody>
      </p:sp>
      <p:pic>
        <p:nvPicPr>
          <p:cNvPr id="520194" name="Picture 2"/>
          <p:cNvPicPr>
            <a:picLocks noChangeAspect="1" noChangeArrowheads="1"/>
          </p:cNvPicPr>
          <p:nvPr/>
        </p:nvPicPr>
        <p:blipFill>
          <a:blip r:embed="rId2" cstate="print"/>
          <a:srcRect/>
          <a:stretch>
            <a:fillRect/>
          </a:stretch>
        </p:blipFill>
        <p:spPr bwMode="auto">
          <a:xfrm>
            <a:off x="2225675" y="2173288"/>
            <a:ext cx="6594157" cy="2683669"/>
          </a:xfrm>
          <a:prstGeom prst="rect">
            <a:avLst/>
          </a:prstGeom>
          <a:noFill/>
          <a:ln w="9525">
            <a:noFill/>
            <a:miter lim="800000"/>
            <a:headEnd/>
            <a:tailEnd/>
          </a:ln>
        </p:spPr>
      </p:pic>
      <p:pic>
        <p:nvPicPr>
          <p:cNvPr id="520195" name="Picture 3"/>
          <p:cNvPicPr>
            <a:picLocks noChangeAspect="1" noChangeArrowheads="1"/>
          </p:cNvPicPr>
          <p:nvPr/>
        </p:nvPicPr>
        <p:blipFill>
          <a:blip r:embed="rId3" cstate="print"/>
          <a:srcRect/>
          <a:stretch>
            <a:fillRect/>
          </a:stretch>
        </p:blipFill>
        <p:spPr bwMode="auto">
          <a:xfrm>
            <a:off x="382588" y="1771650"/>
            <a:ext cx="1894999" cy="3110865"/>
          </a:xfrm>
          <a:prstGeom prst="rect">
            <a:avLst/>
          </a:prstGeom>
          <a:noFill/>
          <a:ln w="9525">
            <a:noFill/>
            <a:miter lim="800000"/>
            <a:headEnd/>
            <a:tailEnd/>
          </a:ln>
        </p:spPr>
      </p:pic>
      <p:sp>
        <p:nvSpPr>
          <p:cNvPr id="8" name="Rectangle 7"/>
          <p:cNvSpPr/>
          <p:nvPr/>
        </p:nvSpPr>
        <p:spPr>
          <a:xfrm>
            <a:off x="2743200" y="3784600"/>
            <a:ext cx="482600" cy="304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2730500" y="4102100"/>
            <a:ext cx="482600" cy="304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c 9"/>
          <p:cNvSpPr/>
          <p:nvPr/>
        </p:nvSpPr>
        <p:spPr>
          <a:xfrm rot="12804754">
            <a:off x="2612265" y="3583250"/>
            <a:ext cx="524715" cy="837285"/>
          </a:xfrm>
          <a:prstGeom prst="arc">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1" name="Arc 10"/>
          <p:cNvSpPr/>
          <p:nvPr/>
        </p:nvSpPr>
        <p:spPr>
          <a:xfrm rot="12804754">
            <a:off x="6092066" y="3557850"/>
            <a:ext cx="524715" cy="837285"/>
          </a:xfrm>
          <a:prstGeom prst="arc">
            <a:avLst/>
          </a:prstGeom>
          <a:ln>
            <a:solidFill>
              <a:srgbClr val="FF0000"/>
            </a:solidFill>
            <a:headEnd type="triangle"/>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US"/>
          </a:p>
        </p:txBody>
      </p:sp>
      <p:sp>
        <p:nvSpPr>
          <p:cNvPr id="12" name="Rectangle 11"/>
          <p:cNvSpPr/>
          <p:nvPr/>
        </p:nvSpPr>
        <p:spPr>
          <a:xfrm>
            <a:off x="6261100" y="3784600"/>
            <a:ext cx="482600" cy="304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3" name="Rectangle 12"/>
          <p:cNvSpPr/>
          <p:nvPr/>
        </p:nvSpPr>
        <p:spPr>
          <a:xfrm>
            <a:off x="6248400" y="4089400"/>
            <a:ext cx="482600" cy="3048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Rectangle 2"/>
          <p:cNvSpPr>
            <a:spLocks noGrp="1"/>
          </p:cNvSpPr>
          <p:nvPr>
            <p:ph type="title" idx="4294967295"/>
          </p:nvPr>
        </p:nvSpPr>
        <p:spPr>
          <a:xfrm>
            <a:off x="254000" y="304800"/>
            <a:ext cx="8534400" cy="762000"/>
          </a:xfrm>
        </p:spPr>
        <p:txBody>
          <a:bodyPr/>
          <a:lstStyle/>
          <a:p>
            <a:pPr algn="ctr"/>
            <a:r>
              <a:rPr lang="en-US" dirty="0" smtClean="0">
                <a:latin typeface="Tw Cen MT" pitchFamily="34" charset="0"/>
              </a:rPr>
              <a:t>Some data from Peru</a:t>
            </a:r>
            <a:br>
              <a:rPr lang="en-US" dirty="0" smtClean="0">
                <a:latin typeface="Tw Cen MT" pitchFamily="34" charset="0"/>
              </a:rPr>
            </a:br>
            <a:r>
              <a:rPr lang="en-US" sz="2400" dirty="0" smtClean="0">
                <a:latin typeface="Tw Cen MT" pitchFamily="34" charset="0"/>
              </a:rPr>
              <a:t>Informal Loans Are Short-term But Require No Collateral</a:t>
            </a:r>
            <a:endParaRPr lang="en-US" dirty="0" smtClean="0">
              <a:latin typeface="Tw Cen MT" pitchFamily="34" charset="0"/>
            </a:endParaRPr>
          </a:p>
        </p:txBody>
      </p:sp>
    </p:spTree>
    <p:extLst>
      <p:ext uri="{BB962C8B-B14F-4D97-AF65-F5344CB8AC3E}">
        <p14:creationId xmlns:p14="http://schemas.microsoft.com/office/powerpoint/2010/main" val="29098108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1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12"/>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P spid="10" grpId="0" animBg="1"/>
      <p:bldP spid="11" grpId="0" animBg="1"/>
      <p:bldP spid="12" grpId="0" animBg="1"/>
      <p:bldP spid="13" grpId="0" animBg="1"/>
    </p:bldLst>
  </p:timing>
</p:sld>
</file>

<file path=ppt/slides/slide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3FE7E79D-8A48-4A76-8C55-E233D7A67002}" type="slidenum">
              <a:rPr lang="en-US"/>
              <a:pPr>
                <a:defRPr/>
              </a:pPr>
              <a:t>8</a:t>
            </a:fld>
            <a:endParaRPr lang="en-US"/>
          </a:p>
        </p:txBody>
      </p:sp>
      <p:sp>
        <p:nvSpPr>
          <p:cNvPr id="473091" name="Rectangle 3"/>
          <p:cNvSpPr>
            <a:spLocks noGrp="1"/>
          </p:cNvSpPr>
          <p:nvPr>
            <p:ph type="body" idx="4294967295"/>
          </p:nvPr>
        </p:nvSpPr>
        <p:spPr>
          <a:xfrm>
            <a:off x="152400" y="1600200"/>
            <a:ext cx="8293100" cy="5054600"/>
          </a:xfrm>
        </p:spPr>
        <p:txBody>
          <a:bodyPr/>
          <a:lstStyle/>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sz="1800" dirty="0" smtClean="0">
              <a:latin typeface="Tw Cen MT" pitchFamily="34" charset="0"/>
            </a:endParaRPr>
          </a:p>
          <a:p>
            <a:r>
              <a:rPr lang="en-US" sz="1800" dirty="0" smtClean="0">
                <a:latin typeface="Tw Cen MT" pitchFamily="34" charset="0"/>
              </a:rPr>
              <a:t>Source: “Credit constraints and productivity in Peruvian Agriculture,” </a:t>
            </a:r>
            <a:r>
              <a:rPr lang="en-US" sz="1800" dirty="0" err="1" smtClean="0">
                <a:latin typeface="Tw Cen MT" pitchFamily="34" charset="0"/>
              </a:rPr>
              <a:t>Guirkinger</a:t>
            </a:r>
            <a:r>
              <a:rPr lang="en-US" sz="1800" dirty="0" smtClean="0">
                <a:latin typeface="Tw Cen MT" pitchFamily="34" charset="0"/>
              </a:rPr>
              <a:t> and Boucher, </a:t>
            </a:r>
            <a:r>
              <a:rPr lang="en-US" sz="1800" i="1" dirty="0" smtClean="0">
                <a:latin typeface="Tw Cen MT" pitchFamily="34" charset="0"/>
              </a:rPr>
              <a:t>Agricultural Economics</a:t>
            </a:r>
            <a:r>
              <a:rPr lang="en-US" sz="1800" dirty="0" smtClean="0">
                <a:latin typeface="Tw Cen MT" pitchFamily="34" charset="0"/>
              </a:rPr>
              <a:t>, 29, 2008.</a:t>
            </a:r>
          </a:p>
        </p:txBody>
      </p:sp>
      <p:pic>
        <p:nvPicPr>
          <p:cNvPr id="522242" name="Picture 2"/>
          <p:cNvPicPr>
            <a:picLocks noChangeAspect="1" noChangeArrowheads="1"/>
          </p:cNvPicPr>
          <p:nvPr/>
        </p:nvPicPr>
        <p:blipFill>
          <a:blip r:embed="rId2" cstate="print"/>
          <a:srcRect/>
          <a:stretch>
            <a:fillRect/>
          </a:stretch>
        </p:blipFill>
        <p:spPr bwMode="auto">
          <a:xfrm>
            <a:off x="84137" y="1898650"/>
            <a:ext cx="7459504" cy="3461385"/>
          </a:xfrm>
          <a:prstGeom prst="rect">
            <a:avLst/>
          </a:prstGeom>
          <a:noFill/>
          <a:ln w="9525">
            <a:noFill/>
            <a:miter lim="800000"/>
            <a:headEnd/>
            <a:tailEnd/>
          </a:ln>
        </p:spPr>
      </p:pic>
      <p:pic>
        <p:nvPicPr>
          <p:cNvPr id="522243" name="Picture 3"/>
          <p:cNvPicPr>
            <a:picLocks noChangeAspect="1" noChangeArrowheads="1"/>
          </p:cNvPicPr>
          <p:nvPr/>
        </p:nvPicPr>
        <p:blipFill>
          <a:blip r:embed="rId3" cstate="print"/>
          <a:srcRect/>
          <a:stretch>
            <a:fillRect/>
          </a:stretch>
        </p:blipFill>
        <p:spPr bwMode="auto">
          <a:xfrm>
            <a:off x="7488237" y="2157413"/>
            <a:ext cx="1851184" cy="3187541"/>
          </a:xfrm>
          <a:prstGeom prst="rect">
            <a:avLst/>
          </a:prstGeom>
          <a:noFill/>
          <a:ln w="9525">
            <a:noFill/>
            <a:miter lim="800000"/>
            <a:headEnd/>
            <a:tailEnd/>
          </a:ln>
        </p:spPr>
      </p:pic>
      <p:sp>
        <p:nvSpPr>
          <p:cNvPr id="8" name="Rectangle 7"/>
          <p:cNvSpPr/>
          <p:nvPr/>
        </p:nvSpPr>
        <p:spPr>
          <a:xfrm>
            <a:off x="495300" y="2362200"/>
            <a:ext cx="7315200" cy="3175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p:cNvSpPr/>
          <p:nvPr/>
        </p:nvSpPr>
        <p:spPr>
          <a:xfrm>
            <a:off x="7670800" y="4864100"/>
            <a:ext cx="647700" cy="292100"/>
          </a:xfrm>
          <a:prstGeom prst="rect">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Rectangle 2"/>
          <p:cNvSpPr>
            <a:spLocks noGrp="1"/>
          </p:cNvSpPr>
          <p:nvPr>
            <p:ph type="title" idx="4294967295"/>
          </p:nvPr>
        </p:nvSpPr>
        <p:spPr>
          <a:xfrm>
            <a:off x="254000" y="304800"/>
            <a:ext cx="8534400" cy="762000"/>
          </a:xfrm>
        </p:spPr>
        <p:txBody>
          <a:bodyPr/>
          <a:lstStyle/>
          <a:p>
            <a:pPr algn="ctr"/>
            <a:r>
              <a:rPr lang="en-US" dirty="0" smtClean="0">
                <a:latin typeface="Tw Cen MT" pitchFamily="34" charset="0"/>
              </a:rPr>
              <a:t>Some data from Peru</a:t>
            </a:r>
            <a:br>
              <a:rPr lang="en-US" dirty="0" smtClean="0">
                <a:latin typeface="Tw Cen MT" pitchFamily="34" charset="0"/>
              </a:rPr>
            </a:br>
            <a:r>
              <a:rPr lang="en-US" sz="2400" dirty="0" smtClean="0">
                <a:latin typeface="Tw Cen MT" pitchFamily="34" charset="0"/>
              </a:rPr>
              <a:t>Access to Credit Makes Farmers More Productive!</a:t>
            </a:r>
            <a:endParaRPr lang="en-US" dirty="0" smtClean="0">
              <a:latin typeface="Tw Cen MT" pitchFamily="34" charset="0"/>
            </a:endParaRPr>
          </a:p>
        </p:txBody>
      </p:sp>
    </p:spTree>
    <p:extLst>
      <p:ext uri="{BB962C8B-B14F-4D97-AF65-F5344CB8AC3E}">
        <p14:creationId xmlns:p14="http://schemas.microsoft.com/office/powerpoint/2010/main" val="2691267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9" grpId="0" animBg="1"/>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A2814935-741C-4372-BE0C-3BB87CBDCA5F}" type="slidenum">
              <a:rPr lang="en-US"/>
              <a:pPr>
                <a:defRPr/>
              </a:pPr>
              <a:t>9</a:t>
            </a:fld>
            <a:endParaRPr lang="en-US"/>
          </a:p>
        </p:txBody>
      </p:sp>
      <p:sp>
        <p:nvSpPr>
          <p:cNvPr id="483330" name="Rectangle 2"/>
          <p:cNvSpPr>
            <a:spLocks noGrp="1"/>
          </p:cNvSpPr>
          <p:nvPr>
            <p:ph type="title" idx="4294967295"/>
          </p:nvPr>
        </p:nvSpPr>
        <p:spPr>
          <a:xfrm>
            <a:off x="673100" y="190500"/>
            <a:ext cx="7772400" cy="1143000"/>
          </a:xfrm>
        </p:spPr>
        <p:txBody>
          <a:bodyPr/>
          <a:lstStyle/>
          <a:p>
            <a:pPr algn="ctr"/>
            <a:r>
              <a:rPr lang="en-US" sz="4000" dirty="0" smtClean="0">
                <a:latin typeface="Tw Cen MT" pitchFamily="34" charset="0"/>
              </a:rPr>
              <a:t>“Imperfect Information” Paradigm</a:t>
            </a:r>
            <a:br>
              <a:rPr lang="en-US" sz="4000" dirty="0" smtClean="0">
                <a:latin typeface="Tw Cen MT" pitchFamily="34" charset="0"/>
              </a:rPr>
            </a:br>
            <a:r>
              <a:rPr lang="en-US" sz="1800" dirty="0" err="1" smtClean="0">
                <a:latin typeface="Tw Cen MT" pitchFamily="34" charset="0"/>
              </a:rPr>
              <a:t>Akerloff</a:t>
            </a:r>
            <a:r>
              <a:rPr lang="en-US" sz="1800" dirty="0" smtClean="0">
                <a:latin typeface="Tw Cen MT" pitchFamily="34" charset="0"/>
              </a:rPr>
              <a:t>, Spence, </a:t>
            </a:r>
            <a:r>
              <a:rPr lang="en-US" sz="1800" dirty="0" err="1" smtClean="0">
                <a:latin typeface="Tw Cen MT" pitchFamily="34" charset="0"/>
              </a:rPr>
              <a:t>Stiglitz</a:t>
            </a:r>
            <a:r>
              <a:rPr lang="en-US" sz="1800" dirty="0">
                <a:latin typeface="Tw Cen MT" pitchFamily="34" charset="0"/>
              </a:rPr>
              <a:t> </a:t>
            </a:r>
            <a:r>
              <a:rPr lang="en-US" sz="1800" dirty="0" smtClean="0">
                <a:latin typeface="Tw Cen MT" pitchFamily="34" charset="0"/>
              </a:rPr>
              <a:t>Shared the 2001 Nobel Prize</a:t>
            </a:r>
          </a:p>
        </p:txBody>
      </p:sp>
      <p:sp>
        <p:nvSpPr>
          <p:cNvPr id="483331" name="Rectangle 3"/>
          <p:cNvSpPr>
            <a:spLocks noGrp="1"/>
          </p:cNvSpPr>
          <p:nvPr>
            <p:ph type="body" idx="4294967295"/>
          </p:nvPr>
        </p:nvSpPr>
        <p:spPr>
          <a:xfrm>
            <a:off x="0" y="1778000"/>
            <a:ext cx="9144000" cy="4914900"/>
          </a:xfrm>
        </p:spPr>
        <p:txBody>
          <a:bodyPr>
            <a:normAutofit/>
          </a:bodyPr>
          <a:lstStyle/>
          <a:p>
            <a:pPr>
              <a:lnSpc>
                <a:spcPct val="90000"/>
              </a:lnSpc>
            </a:pPr>
            <a:r>
              <a:rPr lang="en-US" sz="2800" dirty="0" smtClean="0">
                <a:latin typeface="Tw Cen MT" pitchFamily="34" charset="0"/>
              </a:rPr>
              <a:t>Powerful framework for understanding imperfections in many markets where contracts are critical.</a:t>
            </a:r>
          </a:p>
          <a:p>
            <a:pPr>
              <a:lnSpc>
                <a:spcPct val="90000"/>
              </a:lnSpc>
            </a:pPr>
            <a:endParaRPr lang="en-US" sz="2800" dirty="0" smtClean="0">
              <a:latin typeface="Tw Cen MT" pitchFamily="34" charset="0"/>
            </a:endParaRPr>
          </a:p>
          <a:p>
            <a:pPr>
              <a:lnSpc>
                <a:spcPct val="90000"/>
              </a:lnSpc>
            </a:pPr>
            <a:r>
              <a:rPr lang="en-US" sz="2800" dirty="0" smtClean="0">
                <a:latin typeface="Tw Cen MT" pitchFamily="34" charset="0"/>
              </a:rPr>
              <a:t>Revolves around two basic notions:</a:t>
            </a:r>
          </a:p>
          <a:p>
            <a:pPr lvl="1">
              <a:lnSpc>
                <a:spcPct val="90000"/>
              </a:lnSpc>
            </a:pPr>
            <a:r>
              <a:rPr lang="en-US" sz="2800" b="1" i="1" dirty="0" smtClean="0">
                <a:latin typeface="Tw Cen MT" pitchFamily="34" charset="0"/>
              </a:rPr>
              <a:t>Adverse Selection</a:t>
            </a:r>
          </a:p>
          <a:p>
            <a:pPr lvl="1">
              <a:lnSpc>
                <a:spcPct val="90000"/>
              </a:lnSpc>
            </a:pPr>
            <a:r>
              <a:rPr lang="en-US" sz="2800" b="1" i="1" dirty="0" smtClean="0">
                <a:latin typeface="Tw Cen MT" pitchFamily="34" charset="0"/>
              </a:rPr>
              <a:t>Moral Hazard</a:t>
            </a:r>
          </a:p>
          <a:p>
            <a:pPr lvl="1">
              <a:lnSpc>
                <a:spcPct val="90000"/>
              </a:lnSpc>
            </a:pPr>
            <a:endParaRPr lang="en-US" sz="2800" dirty="0" smtClean="0">
              <a:latin typeface="Tw Cen MT" pitchFamily="34" charset="0"/>
            </a:endParaRPr>
          </a:p>
          <a:p>
            <a:pPr marL="319088" lvl="1" indent="-319088">
              <a:lnSpc>
                <a:spcPct val="90000"/>
              </a:lnSpc>
              <a:spcBef>
                <a:spcPts val="700"/>
              </a:spcBef>
              <a:buClr>
                <a:schemeClr val="accent2"/>
              </a:buClr>
              <a:buSzPct val="60000"/>
              <a:buFont typeface="Wingdings" pitchFamily="2" charset="2"/>
              <a:buChar char=""/>
            </a:pPr>
            <a:r>
              <a:rPr lang="en-US" sz="2800" dirty="0" smtClean="0">
                <a:latin typeface="Tw Cen MT" pitchFamily="34" charset="0"/>
              </a:rPr>
              <a:t>These two concepts will help answer the question:</a:t>
            </a:r>
          </a:p>
          <a:p>
            <a:pPr marL="593725" lvl="2" indent="-319088">
              <a:lnSpc>
                <a:spcPct val="90000"/>
              </a:lnSpc>
              <a:spcBef>
                <a:spcPts val="700"/>
              </a:spcBef>
              <a:buSzPct val="60000"/>
              <a:buFont typeface="Wingdings" pitchFamily="2" charset="2"/>
              <a:buChar char=""/>
            </a:pPr>
            <a:r>
              <a:rPr lang="en-US" sz="2800" dirty="0" smtClean="0">
                <a:latin typeface="Tw Cen MT" pitchFamily="34" charset="0"/>
              </a:rPr>
              <a:t>Why won’t the lender raise the interest rate to eliminate excess demand (get rid of credit rationing)?</a:t>
            </a:r>
          </a:p>
          <a:p>
            <a:pPr>
              <a:lnSpc>
                <a:spcPct val="90000"/>
              </a:lnSpc>
            </a:pPr>
            <a:endParaRPr lang="en-US" dirty="0" smtClean="0">
              <a:latin typeface="Tw Cen MT" pitchFamily="34" charset="0"/>
            </a:endParaRPr>
          </a:p>
        </p:txBody>
      </p:sp>
    </p:spTree>
    <p:extLst>
      <p:ext uri="{BB962C8B-B14F-4D97-AF65-F5344CB8AC3E}">
        <p14:creationId xmlns:p14="http://schemas.microsoft.com/office/powerpoint/2010/main" val="20989768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33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3331">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83331">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8333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83331">
                                            <p:txEl>
                                              <p:pRg st="6" end="6"/>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48333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3331" grpId="0" build="p" autoUpdateAnimBg="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074" name="Group 34"/>
          <p:cNvGrpSpPr>
            <a:grpSpLocks/>
          </p:cNvGrpSpPr>
          <p:nvPr/>
        </p:nvGrpSpPr>
        <p:grpSpPr bwMode="auto">
          <a:xfrm>
            <a:off x="2938463" y="1319213"/>
            <a:ext cx="3805237" cy="3662362"/>
            <a:chOff x="1066768" y="2218767"/>
            <a:chExt cx="3805047" cy="3573045"/>
          </a:xfrm>
        </p:grpSpPr>
        <p:cxnSp>
          <p:nvCxnSpPr>
            <p:cNvPr id="5" name="Straight Connector 4"/>
            <p:cNvCxnSpPr/>
            <p:nvPr/>
          </p:nvCxnSpPr>
          <p:spPr bwMode="auto">
            <a:xfrm>
              <a:off x="1066856" y="3007098"/>
              <a:ext cx="0" cy="2784714"/>
            </a:xfrm>
            <a:prstGeom prst="line">
              <a:avLst/>
            </a:prstGeom>
            <a:ln w="25400">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19" name="Straight Connector 18"/>
            <p:cNvCxnSpPr/>
            <p:nvPr/>
          </p:nvCxnSpPr>
          <p:spPr bwMode="auto">
            <a:xfrm flipV="1">
              <a:off x="1066768" y="5782519"/>
              <a:ext cx="3805047" cy="7744"/>
            </a:xfrm>
            <a:prstGeom prst="line">
              <a:avLst/>
            </a:prstGeom>
            <a:ln w="25400">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3091" name="Title 1"/>
            <p:cNvSpPr txBox="1">
              <a:spLocks/>
            </p:cNvSpPr>
            <p:nvPr/>
          </p:nvSpPr>
          <p:spPr bwMode="auto">
            <a:xfrm>
              <a:off x="1410385" y="2218767"/>
              <a:ext cx="2990933" cy="788194"/>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rgbClr val="000000"/>
                  </a:solidFill>
                  <a:prstDash val="sysDot"/>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nchor="ct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algn="ctr" eaLnBrk="1" hangingPunct="1"/>
              <a:r>
                <a:rPr lang="en-US" altLang="en-US" sz="2000" dirty="0" smtClean="0">
                  <a:solidFill>
                    <a:schemeClr val="tx2"/>
                  </a:solidFill>
                  <a:latin typeface="Times New Roman" pitchFamily="18" charset="0"/>
                  <a:cs typeface="Times New Roman" pitchFamily="18" charset="0"/>
                </a:rPr>
                <a:t>Credit</a:t>
              </a:r>
              <a:endParaRPr lang="en-US" altLang="en-US" sz="2000" dirty="0">
                <a:solidFill>
                  <a:schemeClr val="tx2"/>
                </a:solidFill>
                <a:latin typeface="Times New Roman" pitchFamily="18" charset="0"/>
                <a:cs typeface="Times New Roman" pitchFamily="18" charset="0"/>
              </a:endParaRPr>
            </a:p>
          </p:txBody>
        </p:sp>
        <p:sp>
          <p:nvSpPr>
            <p:cNvPr id="3092" name="TextBox 30"/>
            <p:cNvSpPr txBox="1">
              <a:spLocks noChangeArrowheads="1"/>
            </p:cNvSpPr>
            <p:nvPr/>
          </p:nvSpPr>
          <p:spPr bwMode="auto">
            <a:xfrm>
              <a:off x="4016560" y="3187945"/>
              <a:ext cx="61887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Times New Roman" pitchFamily="18" charset="0"/>
                  <a:cs typeface="Times New Roman" pitchFamily="18" charset="0"/>
                </a:rPr>
                <a:t>S</a:t>
              </a:r>
              <a:endParaRPr lang="en-US" altLang="en-US" baseline="-25000">
                <a:latin typeface="Times New Roman" pitchFamily="18" charset="0"/>
                <a:cs typeface="Times New Roman" pitchFamily="18" charset="0"/>
              </a:endParaRPr>
            </a:p>
          </p:txBody>
        </p:sp>
      </p:grpSp>
      <p:cxnSp>
        <p:nvCxnSpPr>
          <p:cNvPr id="3" name="Straight Connector 2"/>
          <p:cNvCxnSpPr/>
          <p:nvPr/>
        </p:nvCxnSpPr>
        <p:spPr>
          <a:xfrm flipV="1">
            <a:off x="3368675" y="2501900"/>
            <a:ext cx="2565400" cy="1900238"/>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076" name="TextBox 30"/>
          <p:cNvSpPr txBox="1">
            <a:spLocks noChangeArrowheads="1"/>
          </p:cNvSpPr>
          <p:nvPr/>
        </p:nvSpPr>
        <p:spPr bwMode="auto">
          <a:xfrm>
            <a:off x="5888038" y="4992688"/>
            <a:ext cx="1027112"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latin typeface="Times New Roman" pitchFamily="18" charset="0"/>
                <a:cs typeface="Times New Roman" pitchFamily="18" charset="0"/>
              </a:rPr>
              <a:t>Quantity of Credit</a:t>
            </a:r>
            <a:endParaRPr lang="en-US" altLang="en-US" baseline="-25000" dirty="0">
              <a:latin typeface="Times New Roman" pitchFamily="18" charset="0"/>
              <a:cs typeface="Times New Roman" pitchFamily="18" charset="0"/>
            </a:endParaRPr>
          </a:p>
        </p:txBody>
      </p:sp>
      <p:sp>
        <p:nvSpPr>
          <p:cNvPr id="3077" name="TextBox 30"/>
          <p:cNvSpPr txBox="1">
            <a:spLocks noChangeArrowheads="1"/>
          </p:cNvSpPr>
          <p:nvPr/>
        </p:nvSpPr>
        <p:spPr bwMode="auto">
          <a:xfrm>
            <a:off x="4724400" y="4943475"/>
            <a:ext cx="5175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latin typeface="Times New Roman" pitchFamily="18" charset="0"/>
                <a:cs typeface="Times New Roman" pitchFamily="18" charset="0"/>
              </a:rPr>
              <a:t>Q</a:t>
            </a:r>
            <a:r>
              <a:rPr lang="en-US" altLang="en-US" sz="1400" baseline="-25000">
                <a:latin typeface="Times New Roman" pitchFamily="18" charset="0"/>
                <a:cs typeface="Times New Roman" pitchFamily="18" charset="0"/>
              </a:rPr>
              <a:t>D</a:t>
            </a:r>
          </a:p>
        </p:txBody>
      </p:sp>
      <p:sp>
        <p:nvSpPr>
          <p:cNvPr id="3078" name="TextBox 30"/>
          <p:cNvSpPr txBox="1">
            <a:spLocks noChangeArrowheads="1"/>
          </p:cNvSpPr>
          <p:nvPr/>
        </p:nvSpPr>
        <p:spPr bwMode="auto">
          <a:xfrm>
            <a:off x="2058987" y="1433643"/>
            <a:ext cx="1089025" cy="92333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latin typeface="Times New Roman" pitchFamily="18" charset="0"/>
                <a:cs typeface="Times New Roman" pitchFamily="18" charset="0"/>
              </a:rPr>
              <a:t>Price (interest rate)</a:t>
            </a:r>
            <a:endParaRPr lang="en-US" altLang="en-US" baseline="-25000" dirty="0">
              <a:latin typeface="Times New Roman" pitchFamily="18" charset="0"/>
              <a:cs typeface="Times New Roman" pitchFamily="18" charset="0"/>
            </a:endParaRPr>
          </a:p>
        </p:txBody>
      </p:sp>
      <p:cxnSp>
        <p:nvCxnSpPr>
          <p:cNvPr id="55" name="Straight Connector 54"/>
          <p:cNvCxnSpPr/>
          <p:nvPr/>
        </p:nvCxnSpPr>
        <p:spPr>
          <a:xfrm>
            <a:off x="3368675" y="2287588"/>
            <a:ext cx="2133600" cy="2317750"/>
          </a:xfrm>
          <a:prstGeom prst="line">
            <a:avLst/>
          </a:prstGeom>
          <a:ln w="19050">
            <a:solidFill>
              <a:schemeClr val="tx1"/>
            </a:solidFill>
          </a:ln>
        </p:spPr>
        <p:style>
          <a:lnRef idx="1">
            <a:schemeClr val="accent1"/>
          </a:lnRef>
          <a:fillRef idx="0">
            <a:schemeClr val="accent1"/>
          </a:fillRef>
          <a:effectRef idx="0">
            <a:schemeClr val="accent1"/>
          </a:effectRef>
          <a:fontRef idx="minor">
            <a:schemeClr val="tx1"/>
          </a:fontRef>
        </p:style>
      </p:cxnSp>
      <p:sp>
        <p:nvSpPr>
          <p:cNvPr id="3081" name="TextBox 30"/>
          <p:cNvSpPr txBox="1">
            <a:spLocks noChangeArrowheads="1"/>
          </p:cNvSpPr>
          <p:nvPr/>
        </p:nvSpPr>
        <p:spPr bwMode="auto">
          <a:xfrm>
            <a:off x="5473700" y="4414838"/>
            <a:ext cx="619125" cy="3794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a:latin typeface="Times New Roman" pitchFamily="18" charset="0"/>
                <a:cs typeface="Times New Roman" pitchFamily="18" charset="0"/>
              </a:rPr>
              <a:t>D</a:t>
            </a:r>
            <a:endParaRPr lang="en-US" altLang="en-US" baseline="-25000">
              <a:latin typeface="Times New Roman" pitchFamily="18" charset="0"/>
              <a:cs typeface="Times New Roman" pitchFamily="18" charset="0"/>
            </a:endParaRPr>
          </a:p>
        </p:txBody>
      </p:sp>
      <p:cxnSp>
        <p:nvCxnSpPr>
          <p:cNvPr id="25" name="Straight Connector 24"/>
          <p:cNvCxnSpPr/>
          <p:nvPr/>
        </p:nvCxnSpPr>
        <p:spPr bwMode="auto">
          <a:xfrm flipH="1">
            <a:off x="2938463" y="3949700"/>
            <a:ext cx="2995612" cy="28575"/>
          </a:xfrm>
          <a:prstGeom prst="line">
            <a:avLst/>
          </a:prstGeom>
          <a:ln w="25400">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083" name="TextBox 30"/>
          <p:cNvSpPr txBox="1">
            <a:spLocks noChangeArrowheads="1"/>
          </p:cNvSpPr>
          <p:nvPr/>
        </p:nvSpPr>
        <p:spPr bwMode="auto">
          <a:xfrm>
            <a:off x="2603500" y="3762375"/>
            <a:ext cx="461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dirty="0" smtClean="0">
                <a:latin typeface="Times New Roman" pitchFamily="18" charset="0"/>
                <a:cs typeface="Times New Roman" pitchFamily="18" charset="0"/>
              </a:rPr>
              <a:t>i</a:t>
            </a:r>
            <a:r>
              <a:rPr lang="en-US" altLang="en-US" sz="1400" baseline="-25000" dirty="0" smtClean="0">
                <a:latin typeface="Times New Roman" pitchFamily="18" charset="0"/>
                <a:cs typeface="Times New Roman" pitchFamily="18" charset="0"/>
              </a:rPr>
              <a:t>1</a:t>
            </a:r>
            <a:endParaRPr lang="en-US" altLang="en-US" sz="1400" baseline="-25000" dirty="0">
              <a:latin typeface="Times New Roman" pitchFamily="18" charset="0"/>
              <a:cs typeface="Times New Roman" pitchFamily="18" charset="0"/>
            </a:endParaRPr>
          </a:p>
        </p:txBody>
      </p:sp>
      <p:sp>
        <p:nvSpPr>
          <p:cNvPr id="14" name="Left Brace 13"/>
          <p:cNvSpPr/>
          <p:nvPr/>
        </p:nvSpPr>
        <p:spPr>
          <a:xfrm rot="16200000">
            <a:off x="4332288" y="4841875"/>
            <a:ext cx="166688" cy="960437"/>
          </a:xfrm>
          <a:prstGeom prst="leftBrace">
            <a:avLst/>
          </a:prstGeom>
          <a:ln>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US"/>
          </a:p>
        </p:txBody>
      </p:sp>
      <p:sp>
        <p:nvSpPr>
          <p:cNvPr id="3085" name="TextBox 30"/>
          <p:cNvSpPr txBox="1">
            <a:spLocks noChangeArrowheads="1"/>
          </p:cNvSpPr>
          <p:nvPr/>
        </p:nvSpPr>
        <p:spPr bwMode="auto">
          <a:xfrm>
            <a:off x="3978674" y="5351463"/>
            <a:ext cx="1277937" cy="64633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wrap="square">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dirty="0" smtClean="0">
                <a:latin typeface="Times New Roman" pitchFamily="18" charset="0"/>
                <a:cs typeface="Times New Roman" pitchFamily="18" charset="0"/>
              </a:rPr>
              <a:t>Excess Demand</a:t>
            </a:r>
            <a:endParaRPr lang="en-US" altLang="en-US" baseline="-25000" dirty="0">
              <a:latin typeface="Times New Roman" pitchFamily="18" charset="0"/>
              <a:cs typeface="Times New Roman" pitchFamily="18" charset="0"/>
            </a:endParaRPr>
          </a:p>
        </p:txBody>
      </p:sp>
      <p:cxnSp>
        <p:nvCxnSpPr>
          <p:cNvPr id="26" name="Straight Connector 25"/>
          <p:cNvCxnSpPr/>
          <p:nvPr/>
        </p:nvCxnSpPr>
        <p:spPr bwMode="auto">
          <a:xfrm flipV="1">
            <a:off x="4906963" y="3978275"/>
            <a:ext cx="11112" cy="960438"/>
          </a:xfrm>
          <a:prstGeom prst="line">
            <a:avLst/>
          </a:prstGeom>
          <a:ln w="25400">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3087" name="TextBox 30"/>
          <p:cNvSpPr txBox="1">
            <a:spLocks noChangeArrowheads="1"/>
          </p:cNvSpPr>
          <p:nvPr/>
        </p:nvSpPr>
        <p:spPr bwMode="auto">
          <a:xfrm>
            <a:off x="3790950" y="4935538"/>
            <a:ext cx="517525"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a:latin typeface="Times New Roman" pitchFamily="18" charset="0"/>
                <a:cs typeface="Times New Roman" pitchFamily="18" charset="0"/>
              </a:rPr>
              <a:t>Q</a:t>
            </a:r>
            <a:r>
              <a:rPr lang="en-US" altLang="en-US" sz="1400" baseline="-25000">
                <a:latin typeface="Times New Roman" pitchFamily="18" charset="0"/>
                <a:cs typeface="Times New Roman" pitchFamily="18" charset="0"/>
              </a:rPr>
              <a:t>S</a:t>
            </a:r>
          </a:p>
        </p:txBody>
      </p:sp>
      <p:cxnSp>
        <p:nvCxnSpPr>
          <p:cNvPr id="29" name="Straight Connector 28"/>
          <p:cNvCxnSpPr/>
          <p:nvPr/>
        </p:nvCxnSpPr>
        <p:spPr bwMode="auto">
          <a:xfrm flipV="1">
            <a:off x="3951288" y="3978275"/>
            <a:ext cx="9525" cy="960438"/>
          </a:xfrm>
          <a:prstGeom prst="line">
            <a:avLst/>
          </a:prstGeom>
          <a:ln w="25400">
            <a:solidFill>
              <a:schemeClr val="tx1"/>
            </a:solidFill>
            <a:prstDash val="sysDot"/>
          </a:ln>
        </p:spPr>
        <p:style>
          <a:lnRef idx="1">
            <a:schemeClr val="accent1"/>
          </a:lnRef>
          <a:fillRef idx="0">
            <a:schemeClr val="accent1"/>
          </a:fillRef>
          <a:effectRef idx="0">
            <a:schemeClr val="accent1"/>
          </a:effectRef>
          <a:fontRef idx="minor">
            <a:schemeClr val="tx1"/>
          </a:fontRef>
        </p:style>
      </p:cxnSp>
      <p:sp>
        <p:nvSpPr>
          <p:cNvPr id="24" name="TextBox 30"/>
          <p:cNvSpPr txBox="1">
            <a:spLocks noChangeArrowheads="1"/>
          </p:cNvSpPr>
          <p:nvPr/>
        </p:nvSpPr>
        <p:spPr bwMode="auto">
          <a:xfrm>
            <a:off x="2622834" y="3400424"/>
            <a:ext cx="461963" cy="307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prstDash val="sysDot"/>
                <a:miter lim="800000"/>
                <a:headEnd/>
                <a:tailEnd/>
              </a14:hiddenLine>
            </a:ext>
          </a:extLst>
        </p:spPr>
        <p:txBody>
          <a:bodyPr>
            <a:spAutoFit/>
          </a:bodyPr>
          <a:lstStyle>
            <a:lvl1pPr eaLnBrk="0" hangingPunct="0">
              <a:defRPr>
                <a:solidFill>
                  <a:schemeClr val="tx1"/>
                </a:solidFill>
                <a:latin typeface="Arial" charset="0"/>
              </a:defRPr>
            </a:lvl1pPr>
            <a:lvl2pPr marL="742950" indent="-285750" eaLnBrk="0" hangingPunct="0">
              <a:defRPr>
                <a:solidFill>
                  <a:schemeClr val="tx1"/>
                </a:solidFill>
                <a:latin typeface="Arial" charset="0"/>
              </a:defRPr>
            </a:lvl2pPr>
            <a:lvl3pPr marL="1143000" indent="-228600" eaLnBrk="0" hangingPunct="0">
              <a:defRPr>
                <a:solidFill>
                  <a:schemeClr val="tx1"/>
                </a:solidFill>
                <a:latin typeface="Arial" charset="0"/>
              </a:defRPr>
            </a:lvl3pPr>
            <a:lvl4pPr marL="1600200" indent="-228600" eaLnBrk="0" hangingPunct="0">
              <a:defRPr>
                <a:solidFill>
                  <a:schemeClr val="tx1"/>
                </a:solidFill>
                <a:latin typeface="Arial" charset="0"/>
              </a:defRPr>
            </a:lvl4pPr>
            <a:lvl5pPr marL="2057400" indent="-228600" eaLnBrk="0" hangingPunct="0">
              <a:defRPr>
                <a:solidFill>
                  <a:schemeClr val="tx1"/>
                </a:solidFill>
                <a:latin typeface="Arial" charset="0"/>
              </a:defRPr>
            </a:lvl5pPr>
            <a:lvl6pPr marL="2514600" indent="-228600" eaLnBrk="0" fontAlgn="base" hangingPunct="0">
              <a:spcBef>
                <a:spcPct val="0"/>
              </a:spcBef>
              <a:spcAft>
                <a:spcPct val="0"/>
              </a:spcAft>
              <a:defRPr>
                <a:solidFill>
                  <a:schemeClr val="tx1"/>
                </a:solidFill>
                <a:latin typeface="Arial" charset="0"/>
              </a:defRPr>
            </a:lvl6pPr>
            <a:lvl7pPr marL="2971800" indent="-228600" eaLnBrk="0" fontAlgn="base" hangingPunct="0">
              <a:spcBef>
                <a:spcPct val="0"/>
              </a:spcBef>
              <a:spcAft>
                <a:spcPct val="0"/>
              </a:spcAft>
              <a:defRPr>
                <a:solidFill>
                  <a:schemeClr val="tx1"/>
                </a:solidFill>
                <a:latin typeface="Arial" charset="0"/>
              </a:defRPr>
            </a:lvl7pPr>
            <a:lvl8pPr marL="3429000" indent="-228600" eaLnBrk="0" fontAlgn="base" hangingPunct="0">
              <a:spcBef>
                <a:spcPct val="0"/>
              </a:spcBef>
              <a:spcAft>
                <a:spcPct val="0"/>
              </a:spcAft>
              <a:defRPr>
                <a:solidFill>
                  <a:schemeClr val="tx1"/>
                </a:solidFill>
                <a:latin typeface="Arial" charset="0"/>
              </a:defRPr>
            </a:lvl8pPr>
            <a:lvl9pPr marL="3886200" indent="-228600" eaLnBrk="0" fontAlgn="base" hangingPunct="0">
              <a:spcBef>
                <a:spcPct val="0"/>
              </a:spcBef>
              <a:spcAft>
                <a:spcPct val="0"/>
              </a:spcAft>
              <a:defRPr>
                <a:solidFill>
                  <a:schemeClr val="tx1"/>
                </a:solidFill>
                <a:latin typeface="Arial" charset="0"/>
              </a:defRPr>
            </a:lvl9pPr>
          </a:lstStyle>
          <a:p>
            <a:pPr eaLnBrk="1" hangingPunct="1"/>
            <a:r>
              <a:rPr lang="en-US" altLang="en-US" sz="1400" dirty="0" smtClean="0">
                <a:latin typeface="Times New Roman" pitchFamily="18" charset="0"/>
                <a:cs typeface="Times New Roman" pitchFamily="18" charset="0"/>
              </a:rPr>
              <a:t>i</a:t>
            </a:r>
            <a:r>
              <a:rPr lang="en-US" altLang="en-US" sz="1400" baseline="-25000" dirty="0" smtClean="0">
                <a:latin typeface="Times New Roman" pitchFamily="18" charset="0"/>
                <a:cs typeface="Times New Roman" pitchFamily="18" charset="0"/>
              </a:rPr>
              <a:t>2</a:t>
            </a:r>
            <a:endParaRPr lang="en-US" altLang="en-US" sz="1400" baseline="-25000" dirty="0">
              <a:latin typeface="Times New Roman" pitchFamily="18" charset="0"/>
              <a:cs typeface="Times New Roman" pitchFamily="18" charset="0"/>
            </a:endParaRPr>
          </a:p>
        </p:txBody>
      </p:sp>
      <p:cxnSp>
        <p:nvCxnSpPr>
          <p:cNvPr id="4" name="Straight Connector 3"/>
          <p:cNvCxnSpPr/>
          <p:nvPr/>
        </p:nvCxnSpPr>
        <p:spPr>
          <a:xfrm>
            <a:off x="3619500" y="2287588"/>
            <a:ext cx="1882775" cy="2170906"/>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cxnSp>
        <p:nvCxnSpPr>
          <p:cNvPr id="30" name="Straight Connector 29"/>
          <p:cNvCxnSpPr/>
          <p:nvPr/>
        </p:nvCxnSpPr>
        <p:spPr>
          <a:xfrm flipH="1">
            <a:off x="3790950" y="2287588"/>
            <a:ext cx="1711325" cy="2127250"/>
          </a:xfrm>
          <a:prstGeom prst="line">
            <a:avLst/>
          </a:prstGeom>
          <a:ln w="76200">
            <a:solidFill>
              <a:srgbClr val="C00000"/>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5997802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0.00782 -4.6901E-6 L 0.01025 -0.05758 " pathEditMode="relative" rAng="0" ptsTypes="AA">
                                      <p:cBhvr>
                                        <p:cTn id="6" dur="2000" fill="hold"/>
                                        <p:tgtEl>
                                          <p:spTgt spid="25"/>
                                        </p:tgtEl>
                                        <p:attrNameLst>
                                          <p:attrName>ppt_x</p:attrName>
                                          <p:attrName>ppt_y</p:attrName>
                                        </p:attrNameLst>
                                      </p:cBhvr>
                                      <p:rCtr x="122" y="-2891"/>
                                    </p:animMotion>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A226A91F-3FBD-455A-9573-64A7DBFCD3B6}" type="slidenum">
              <a:rPr lang="en-US"/>
              <a:pPr>
                <a:defRPr/>
              </a:pPr>
              <a:t>11</a:t>
            </a:fld>
            <a:endParaRPr lang="en-US"/>
          </a:p>
        </p:txBody>
      </p:sp>
      <p:sp>
        <p:nvSpPr>
          <p:cNvPr id="490498" name="Rectangle 2"/>
          <p:cNvSpPr>
            <a:spLocks noGrp="1"/>
          </p:cNvSpPr>
          <p:nvPr>
            <p:ph type="ctrTitle" idx="4294967295"/>
          </p:nvPr>
        </p:nvSpPr>
        <p:spPr>
          <a:xfrm>
            <a:off x="241300" y="215900"/>
            <a:ext cx="8902700" cy="1143000"/>
          </a:xfrm>
        </p:spPr>
        <p:txBody>
          <a:bodyPr/>
          <a:lstStyle/>
          <a:p>
            <a:pPr algn="ctr"/>
            <a:r>
              <a:rPr lang="en-US" sz="3800" smtClean="0">
                <a:latin typeface="Tw Cen MT" pitchFamily="34" charset="0"/>
              </a:rPr>
              <a:t>Asymmetric Information in Credit Markets #1</a:t>
            </a:r>
          </a:p>
        </p:txBody>
      </p:sp>
      <p:sp>
        <p:nvSpPr>
          <p:cNvPr id="490499" name="Rectangle 3"/>
          <p:cNvSpPr>
            <a:spLocks noGrp="1"/>
          </p:cNvSpPr>
          <p:nvPr>
            <p:ph type="subTitle" idx="4294967295"/>
          </p:nvPr>
        </p:nvSpPr>
        <p:spPr>
          <a:xfrm>
            <a:off x="1295400" y="3048000"/>
            <a:ext cx="6400800" cy="1752600"/>
          </a:xfrm>
        </p:spPr>
        <p:txBody>
          <a:bodyPr/>
          <a:lstStyle/>
          <a:p>
            <a:pPr marL="0" indent="0" algn="ctr">
              <a:buFont typeface="Wingdings" pitchFamily="2" charset="2"/>
              <a:buNone/>
            </a:pPr>
            <a:r>
              <a:rPr lang="en-US" sz="4800" smtClean="0">
                <a:latin typeface="Tw Cen MT" pitchFamily="34" charset="0"/>
              </a:rPr>
              <a:t>Adverse Selection</a:t>
            </a:r>
          </a:p>
          <a:p>
            <a:pPr marL="0" indent="0" algn="ctr">
              <a:buFont typeface="Wingdings" pitchFamily="2" charset="2"/>
              <a:buNone/>
            </a:pPr>
            <a:r>
              <a:rPr lang="en-US" sz="4800" smtClean="0">
                <a:latin typeface="Tw Cen MT" pitchFamily="34" charset="0"/>
              </a:rPr>
              <a:t>“A Tale of Two Types”</a:t>
            </a:r>
          </a:p>
        </p:txBody>
      </p:sp>
    </p:spTree>
    <p:extLst>
      <p:ext uri="{BB962C8B-B14F-4D97-AF65-F5344CB8AC3E}">
        <p14:creationId xmlns:p14="http://schemas.microsoft.com/office/powerpoint/2010/main" val="2509040121"/>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497E60D1-BDA0-4B33-AFE9-D0046F3DC12C}" type="slidenum">
              <a:rPr lang="en-US"/>
              <a:pPr>
                <a:defRPr/>
              </a:pPr>
              <a:t>12</a:t>
            </a:fld>
            <a:endParaRPr lang="en-US"/>
          </a:p>
        </p:txBody>
      </p:sp>
      <p:sp>
        <p:nvSpPr>
          <p:cNvPr id="485378" name="Rectangle 2"/>
          <p:cNvSpPr>
            <a:spLocks noGrp="1"/>
          </p:cNvSpPr>
          <p:nvPr>
            <p:ph type="title" idx="4294967295"/>
          </p:nvPr>
        </p:nvSpPr>
        <p:spPr/>
        <p:txBody>
          <a:bodyPr/>
          <a:lstStyle/>
          <a:p>
            <a:pPr algn="ctr"/>
            <a:r>
              <a:rPr lang="en-US" smtClean="0">
                <a:latin typeface="Tw Cen MT" pitchFamily="34" charset="0"/>
              </a:rPr>
              <a:t>Adverse Selection</a:t>
            </a:r>
          </a:p>
        </p:txBody>
      </p:sp>
      <p:sp>
        <p:nvSpPr>
          <p:cNvPr id="485379" name="Rectangle 3"/>
          <p:cNvSpPr>
            <a:spLocks noGrp="1"/>
          </p:cNvSpPr>
          <p:nvPr>
            <p:ph type="body" idx="4294967295"/>
          </p:nvPr>
        </p:nvSpPr>
        <p:spPr>
          <a:xfrm>
            <a:off x="0" y="1600200"/>
            <a:ext cx="9144000" cy="5257800"/>
          </a:xfrm>
        </p:spPr>
        <p:txBody>
          <a:bodyPr>
            <a:normAutofit lnSpcReduction="10000"/>
          </a:bodyPr>
          <a:lstStyle/>
          <a:p>
            <a:pPr>
              <a:lnSpc>
                <a:spcPct val="90000"/>
              </a:lnSpc>
            </a:pPr>
            <a:r>
              <a:rPr lang="en-US" sz="2500" u="sng" dirty="0" smtClean="0">
                <a:latin typeface="Tw Cen MT" pitchFamily="34" charset="0"/>
              </a:rPr>
              <a:t>General:</a:t>
            </a:r>
            <a:r>
              <a:rPr lang="en-US" sz="2500" dirty="0" smtClean="0">
                <a:latin typeface="Tw Cen MT" pitchFamily="34" charset="0"/>
              </a:rPr>
              <a:t>  A situation in which the seller has relevant information that the buyer lacks about some </a:t>
            </a:r>
            <a:r>
              <a:rPr lang="en-US" sz="2500" b="1" i="1" dirty="0" smtClean="0">
                <a:latin typeface="Tw Cen MT" pitchFamily="34" charset="0"/>
              </a:rPr>
              <a:t>characteristic </a:t>
            </a:r>
            <a:r>
              <a:rPr lang="en-US" sz="2500" dirty="0" smtClean="0">
                <a:latin typeface="Tw Cen MT" pitchFamily="34" charset="0"/>
              </a:rPr>
              <a:t>of product quality. </a:t>
            </a:r>
          </a:p>
          <a:p>
            <a:pPr>
              <a:lnSpc>
                <a:spcPct val="90000"/>
              </a:lnSpc>
            </a:pPr>
            <a:endParaRPr lang="en-US" sz="2500" dirty="0" smtClean="0">
              <a:latin typeface="Tw Cen MT" pitchFamily="34" charset="0"/>
            </a:endParaRPr>
          </a:p>
          <a:p>
            <a:pPr>
              <a:lnSpc>
                <a:spcPct val="90000"/>
              </a:lnSpc>
            </a:pPr>
            <a:r>
              <a:rPr lang="en-US" sz="2500" u="sng" dirty="0" smtClean="0">
                <a:latin typeface="Tw Cen MT" pitchFamily="34" charset="0"/>
              </a:rPr>
              <a:t>Credit Markets</a:t>
            </a:r>
            <a:r>
              <a:rPr lang="en-US" sz="2500" dirty="0" smtClean="0">
                <a:latin typeface="Tw Cen MT" pitchFamily="34" charset="0"/>
              </a:rPr>
              <a:t>: Borrower has greater information about his own project – and thus the probability of default -- than lender.</a:t>
            </a:r>
          </a:p>
          <a:p>
            <a:pPr lvl="1">
              <a:lnSpc>
                <a:spcPct val="90000"/>
              </a:lnSpc>
            </a:pPr>
            <a:r>
              <a:rPr lang="en-US" sz="2200" dirty="0" smtClean="0">
                <a:latin typeface="Tw Cen MT" pitchFamily="34" charset="0"/>
              </a:rPr>
              <a:t>Borrower is “seller” of promise of future payment;</a:t>
            </a:r>
          </a:p>
          <a:p>
            <a:pPr lvl="1">
              <a:lnSpc>
                <a:spcPct val="90000"/>
              </a:lnSpc>
            </a:pPr>
            <a:r>
              <a:rPr lang="en-US" sz="2200" dirty="0" smtClean="0">
                <a:latin typeface="Tw Cen MT" pitchFamily="34" charset="0"/>
              </a:rPr>
              <a:t>Quality of the promise depends on default probability;</a:t>
            </a:r>
          </a:p>
          <a:p>
            <a:pPr lvl="1">
              <a:lnSpc>
                <a:spcPct val="90000"/>
              </a:lnSpc>
            </a:pPr>
            <a:r>
              <a:rPr lang="en-US" sz="2200" dirty="0" smtClean="0">
                <a:latin typeface="Tw Cen MT" pitchFamily="34" charset="0"/>
              </a:rPr>
              <a:t>Borrower knows more about his own default probability than lender.</a:t>
            </a:r>
          </a:p>
          <a:p>
            <a:pPr lvl="1">
              <a:lnSpc>
                <a:spcPct val="90000"/>
              </a:lnSpc>
            </a:pPr>
            <a:endParaRPr lang="en-US" sz="2200" dirty="0" smtClean="0">
              <a:latin typeface="Tw Cen MT" pitchFamily="34" charset="0"/>
            </a:endParaRPr>
          </a:p>
          <a:p>
            <a:pPr>
              <a:lnSpc>
                <a:spcPct val="90000"/>
              </a:lnSpc>
            </a:pPr>
            <a:r>
              <a:rPr lang="en-US" sz="2500" u="sng" dirty="0" smtClean="0">
                <a:latin typeface="Tw Cen MT" pitchFamily="34" charset="0"/>
              </a:rPr>
              <a:t>Implication</a:t>
            </a:r>
            <a:r>
              <a:rPr lang="en-US" sz="2500" dirty="0" smtClean="0">
                <a:latin typeface="Tw Cen MT" pitchFamily="34" charset="0"/>
              </a:rPr>
              <a:t>: The lender may be unwilling to raise the interest rate </a:t>
            </a:r>
            <a:r>
              <a:rPr lang="en-US" sz="2500" b="1" i="1" dirty="0" smtClean="0">
                <a:latin typeface="Tw Cen MT" pitchFamily="34" charset="0"/>
              </a:rPr>
              <a:t>even if there exists excess demand</a:t>
            </a:r>
            <a:r>
              <a:rPr lang="en-US" sz="2500" dirty="0" smtClean="0">
                <a:latin typeface="Tw Cen MT" pitchFamily="34" charset="0"/>
              </a:rPr>
              <a:t>.  </a:t>
            </a:r>
          </a:p>
          <a:p>
            <a:pPr>
              <a:lnSpc>
                <a:spcPct val="90000"/>
              </a:lnSpc>
            </a:pPr>
            <a:endParaRPr lang="en-US" sz="2500" dirty="0" smtClean="0">
              <a:latin typeface="Tw Cen MT" pitchFamily="34" charset="0"/>
            </a:endParaRPr>
          </a:p>
          <a:p>
            <a:pPr>
              <a:lnSpc>
                <a:spcPct val="90000"/>
              </a:lnSpc>
            </a:pPr>
            <a:r>
              <a:rPr lang="en-US" sz="2500" u="sng" dirty="0" smtClean="0">
                <a:latin typeface="Tw Cen MT" pitchFamily="34" charset="0"/>
              </a:rPr>
              <a:t>Why?</a:t>
            </a:r>
            <a:r>
              <a:rPr lang="en-US" sz="2500" dirty="0" smtClean="0">
                <a:latin typeface="Tw Cen MT" pitchFamily="34" charset="0"/>
              </a:rPr>
              <a:t>  </a:t>
            </a:r>
            <a:r>
              <a:rPr lang="en-US" sz="2200" dirty="0" smtClean="0">
                <a:latin typeface="Tw Cen MT" pitchFamily="34" charset="0"/>
              </a:rPr>
              <a:t>Because, by increasing the interest rate, the lender may adversely affect the quality of the applicant pool and thus lowers his own profit.</a:t>
            </a:r>
          </a:p>
        </p:txBody>
      </p:sp>
    </p:spTree>
    <p:extLst>
      <p:ext uri="{BB962C8B-B14F-4D97-AF65-F5344CB8AC3E}">
        <p14:creationId xmlns:p14="http://schemas.microsoft.com/office/powerpoint/2010/main" val="10197926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537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537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8537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485379">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485379">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85379">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8537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5379" grpId="0" build="p"/>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77643B96-CDE4-4BDF-8102-1E224A662C62}" type="slidenum">
              <a:rPr lang="en-US"/>
              <a:pPr>
                <a:defRPr/>
              </a:pPr>
              <a:t>13</a:t>
            </a:fld>
            <a:endParaRPr lang="en-US"/>
          </a:p>
        </p:txBody>
      </p:sp>
      <p:sp>
        <p:nvSpPr>
          <p:cNvPr id="491522" name="Rectangle 2"/>
          <p:cNvSpPr>
            <a:spLocks noGrp="1"/>
          </p:cNvSpPr>
          <p:nvPr>
            <p:ph type="body" idx="4294967295"/>
          </p:nvPr>
        </p:nvSpPr>
        <p:spPr>
          <a:xfrm>
            <a:off x="152400" y="1600200"/>
            <a:ext cx="8839200" cy="5257800"/>
          </a:xfrm>
        </p:spPr>
        <p:txBody>
          <a:bodyPr>
            <a:normAutofit fontScale="85000" lnSpcReduction="20000"/>
          </a:bodyPr>
          <a:lstStyle/>
          <a:p>
            <a:pPr>
              <a:lnSpc>
                <a:spcPct val="90000"/>
              </a:lnSpc>
            </a:pPr>
            <a:r>
              <a:rPr lang="en-US" dirty="0" smtClean="0">
                <a:latin typeface="Tw Cen MT" pitchFamily="34" charset="0"/>
              </a:rPr>
              <a:t>You’re a loan officer:</a:t>
            </a:r>
          </a:p>
          <a:p>
            <a:pPr lvl="1">
              <a:lnSpc>
                <a:spcPct val="90000"/>
              </a:lnSpc>
            </a:pPr>
            <a:r>
              <a:rPr lang="en-US" dirty="0" smtClean="0">
                <a:latin typeface="Tw Cen MT" pitchFamily="34" charset="0"/>
              </a:rPr>
              <a:t>Man walks in the door and says...</a:t>
            </a:r>
          </a:p>
          <a:p>
            <a:pPr lvl="1">
              <a:lnSpc>
                <a:spcPct val="90000"/>
              </a:lnSpc>
            </a:pPr>
            <a:r>
              <a:rPr lang="en-US" dirty="0" smtClean="0">
                <a:latin typeface="Tw Cen MT" pitchFamily="34" charset="0"/>
              </a:rPr>
              <a:t>“I’m </a:t>
            </a:r>
            <a:r>
              <a:rPr lang="en-US" b="1" i="1" dirty="0" smtClean="0">
                <a:latin typeface="Tw Cen MT" pitchFamily="34" charset="0"/>
              </a:rPr>
              <a:t>Honest Abe</a:t>
            </a:r>
            <a:r>
              <a:rPr lang="en-US" dirty="0" smtClean="0">
                <a:latin typeface="Tw Cen MT" pitchFamily="34" charset="0"/>
              </a:rPr>
              <a:t>.”</a:t>
            </a:r>
          </a:p>
          <a:p>
            <a:pPr lvl="1">
              <a:lnSpc>
                <a:spcPct val="90000"/>
              </a:lnSpc>
            </a:pPr>
            <a:r>
              <a:rPr lang="en-US" dirty="0" smtClean="0">
                <a:latin typeface="Tw Cen MT" pitchFamily="34" charset="0"/>
              </a:rPr>
              <a:t>I’ve got a “sure thing” yielding 50%  rate of return</a:t>
            </a:r>
          </a:p>
          <a:p>
            <a:pPr lvl="1">
              <a:lnSpc>
                <a:spcPct val="90000"/>
              </a:lnSpc>
            </a:pPr>
            <a:r>
              <a:rPr lang="en-US" dirty="0" smtClean="0">
                <a:latin typeface="Tw Cen MT" pitchFamily="34" charset="0"/>
              </a:rPr>
              <a:t>I need $1,000 to finance it.</a:t>
            </a:r>
          </a:p>
          <a:p>
            <a:pPr lvl="1">
              <a:lnSpc>
                <a:spcPct val="90000"/>
              </a:lnSpc>
            </a:pPr>
            <a:endParaRPr lang="en-US" dirty="0" smtClean="0">
              <a:latin typeface="Tw Cen MT" pitchFamily="34" charset="0"/>
            </a:endParaRPr>
          </a:p>
          <a:p>
            <a:pPr>
              <a:lnSpc>
                <a:spcPct val="90000"/>
              </a:lnSpc>
            </a:pPr>
            <a:r>
              <a:rPr lang="en-US" dirty="0" smtClean="0">
                <a:latin typeface="Tw Cen MT" pitchFamily="34" charset="0"/>
              </a:rPr>
              <a:t>You know:</a:t>
            </a:r>
          </a:p>
          <a:p>
            <a:pPr lvl="1">
              <a:lnSpc>
                <a:spcPct val="90000"/>
              </a:lnSpc>
            </a:pPr>
            <a:r>
              <a:rPr lang="en-US" dirty="0" smtClean="0">
                <a:latin typeface="Tw Cen MT" pitchFamily="34" charset="0"/>
              </a:rPr>
              <a:t>There are 2 </a:t>
            </a:r>
            <a:r>
              <a:rPr lang="en-US" b="1" i="1" dirty="0" smtClean="0">
                <a:latin typeface="Tw Cen MT" pitchFamily="34" charset="0"/>
              </a:rPr>
              <a:t>types</a:t>
            </a:r>
            <a:r>
              <a:rPr lang="en-US" dirty="0" smtClean="0">
                <a:latin typeface="Tw Cen MT" pitchFamily="34" charset="0"/>
              </a:rPr>
              <a:t> of borrowers in the world:</a:t>
            </a:r>
          </a:p>
          <a:p>
            <a:pPr lvl="2">
              <a:lnSpc>
                <a:spcPct val="90000"/>
              </a:lnSpc>
            </a:pPr>
            <a:r>
              <a:rPr lang="en-US" dirty="0" smtClean="0">
                <a:latin typeface="Tw Cen MT" pitchFamily="34" charset="0"/>
              </a:rPr>
              <a:t>“</a:t>
            </a:r>
            <a:r>
              <a:rPr lang="en-US" b="1" i="1" dirty="0" smtClean="0">
                <a:latin typeface="Tw Cen MT" pitchFamily="34" charset="0"/>
              </a:rPr>
              <a:t>Honest Abe</a:t>
            </a:r>
            <a:r>
              <a:rPr lang="en-US" dirty="0" smtClean="0">
                <a:latin typeface="Tw Cen MT" pitchFamily="34" charset="0"/>
              </a:rPr>
              <a:t>” always repays the loan.</a:t>
            </a:r>
          </a:p>
          <a:p>
            <a:pPr lvl="2">
              <a:lnSpc>
                <a:spcPct val="90000"/>
              </a:lnSpc>
            </a:pPr>
            <a:r>
              <a:rPr lang="en-US" dirty="0" smtClean="0">
                <a:latin typeface="Tw Cen MT" pitchFamily="34" charset="0"/>
              </a:rPr>
              <a:t>“</a:t>
            </a:r>
            <a:r>
              <a:rPr lang="en-US" b="1" i="1" dirty="0" smtClean="0">
                <a:latin typeface="Tw Cen MT" pitchFamily="34" charset="0"/>
              </a:rPr>
              <a:t>Slick Willy</a:t>
            </a:r>
            <a:r>
              <a:rPr lang="en-US" dirty="0" smtClean="0">
                <a:latin typeface="Tw Cen MT" pitchFamily="34" charset="0"/>
              </a:rPr>
              <a:t>” takes the money and runs (defaults).</a:t>
            </a:r>
          </a:p>
          <a:p>
            <a:pPr lvl="1">
              <a:lnSpc>
                <a:spcPct val="90000"/>
              </a:lnSpc>
            </a:pPr>
            <a:r>
              <a:rPr lang="en-US" dirty="0" smtClean="0">
                <a:latin typeface="Tw Cen MT" pitchFamily="34" charset="0"/>
              </a:rPr>
              <a:t>You also know:  Population is equally split across the 2 types</a:t>
            </a:r>
          </a:p>
          <a:p>
            <a:pPr lvl="2">
              <a:lnSpc>
                <a:spcPct val="90000"/>
              </a:lnSpc>
            </a:pPr>
            <a:r>
              <a:rPr lang="en-US" dirty="0" smtClean="0">
                <a:latin typeface="Tw Cen MT" pitchFamily="34" charset="0"/>
              </a:rPr>
              <a:t>(i.e., randomly pick someone from the population </a:t>
            </a:r>
            <a:r>
              <a:rPr lang="en-US" dirty="0" smtClean="0">
                <a:latin typeface="Tw Cen MT" pitchFamily="34" charset="0"/>
                <a:sym typeface="Wingdings" pitchFamily="2" charset="2"/>
              </a:rPr>
              <a:t> 50% chance Abe; 50% chance Willy)</a:t>
            </a:r>
            <a:endParaRPr lang="en-US" dirty="0" smtClean="0">
              <a:latin typeface="Tw Cen MT" pitchFamily="34" charset="0"/>
            </a:endParaRPr>
          </a:p>
          <a:p>
            <a:pPr lvl="1">
              <a:lnSpc>
                <a:spcPct val="90000"/>
              </a:lnSpc>
            </a:pPr>
            <a:endParaRPr lang="en-US" dirty="0" smtClean="0">
              <a:latin typeface="Tw Cen MT" pitchFamily="34" charset="0"/>
            </a:endParaRPr>
          </a:p>
          <a:p>
            <a:pPr>
              <a:lnSpc>
                <a:spcPct val="90000"/>
              </a:lnSpc>
            </a:pPr>
            <a:r>
              <a:rPr lang="en-US" dirty="0" smtClean="0">
                <a:latin typeface="Tw Cen MT" pitchFamily="34" charset="0"/>
              </a:rPr>
              <a:t>Your problem:</a:t>
            </a:r>
          </a:p>
          <a:p>
            <a:pPr lvl="1">
              <a:lnSpc>
                <a:spcPct val="90000"/>
              </a:lnSpc>
            </a:pPr>
            <a:r>
              <a:rPr lang="en-US" dirty="0" smtClean="0">
                <a:latin typeface="Tw Cen MT" pitchFamily="34" charset="0"/>
              </a:rPr>
              <a:t>You can’t observe a borrower’s true type </a:t>
            </a:r>
          </a:p>
          <a:p>
            <a:pPr lvl="1">
              <a:lnSpc>
                <a:spcPct val="90000"/>
              </a:lnSpc>
            </a:pPr>
            <a:r>
              <a:rPr lang="en-US" dirty="0" smtClean="0">
                <a:latin typeface="Tw Cen MT" pitchFamily="34" charset="0"/>
              </a:rPr>
              <a:t>Slick Willy may pretend to be Honest Abe</a:t>
            </a:r>
          </a:p>
        </p:txBody>
      </p:sp>
      <p:sp>
        <p:nvSpPr>
          <p:cNvPr id="491523" name="Rectangle 3"/>
          <p:cNvSpPr>
            <a:spLocks noGrp="1"/>
          </p:cNvSpPr>
          <p:nvPr>
            <p:ph type="title" idx="4294967295"/>
          </p:nvPr>
        </p:nvSpPr>
        <p:spPr>
          <a:xfrm>
            <a:off x="609600" y="165100"/>
            <a:ext cx="8153400" cy="990600"/>
          </a:xfrm>
        </p:spPr>
        <p:txBody>
          <a:bodyPr/>
          <a:lstStyle/>
          <a:p>
            <a:pPr algn="ctr"/>
            <a:r>
              <a:rPr lang="en-US" dirty="0">
                <a:latin typeface="Tw Cen MT" pitchFamily="34" charset="0"/>
              </a:rPr>
              <a:t>How Adverse Selection Can Kill </a:t>
            </a:r>
            <a:r>
              <a:rPr lang="en-US" dirty="0" smtClean="0">
                <a:latin typeface="Tw Cen MT" pitchFamily="34" charset="0"/>
              </a:rPr>
              <a:t>a Credit </a:t>
            </a:r>
            <a:r>
              <a:rPr lang="en-US" dirty="0">
                <a:latin typeface="Tw Cen MT" pitchFamily="34" charset="0"/>
              </a:rPr>
              <a:t>Market—An Example</a:t>
            </a:r>
            <a:endParaRPr lang="en-US" dirty="0" smtClean="0">
              <a:latin typeface="Tw Cen MT" pitchFamily="34" charset="0"/>
            </a:endParaRPr>
          </a:p>
        </p:txBody>
      </p:sp>
    </p:spTree>
    <p:extLst>
      <p:ext uri="{BB962C8B-B14F-4D97-AF65-F5344CB8AC3E}">
        <p14:creationId xmlns:p14="http://schemas.microsoft.com/office/powerpoint/2010/main" val="32811031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152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1522">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1522">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1522">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1522">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1522">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91522">
                                            <p:txEl>
                                              <p:pRg st="7" end="7"/>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499"/>
                                          </p:stCondLst>
                                        </p:cTn>
                                        <p:tgtEl>
                                          <p:spTgt spid="491522">
                                            <p:txEl>
                                              <p:pRg st="8" end="8"/>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499"/>
                                          </p:stCondLst>
                                        </p:cTn>
                                        <p:tgtEl>
                                          <p:spTgt spid="491522">
                                            <p:txEl>
                                              <p:pRg st="9" end="9"/>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491522">
                                            <p:txEl>
                                              <p:pRg st="10" end="10"/>
                                            </p:txEl>
                                          </p:spTgt>
                                        </p:tgtEl>
                                        <p:attrNameLst>
                                          <p:attrName>style.visibility</p:attrName>
                                        </p:attrNameLst>
                                      </p:cBhvr>
                                      <p:to>
                                        <p:strVal val="visible"/>
                                      </p:to>
                                    </p:set>
                                  </p:childTnLst>
                                </p:cTn>
                              </p:par>
                              <p:par>
                                <p:cTn id="39" presetID="1" presetClass="entr" presetSubtype="0" fill="hold" grpId="0" nodeType="withEffect">
                                  <p:stCondLst>
                                    <p:cond delay="0"/>
                                  </p:stCondLst>
                                  <p:childTnLst>
                                    <p:set>
                                      <p:cBhvr>
                                        <p:cTn id="40" dur="1" fill="hold">
                                          <p:stCondLst>
                                            <p:cond delay="499"/>
                                          </p:stCondLst>
                                        </p:cTn>
                                        <p:tgtEl>
                                          <p:spTgt spid="491522">
                                            <p:txEl>
                                              <p:pRg st="11" end="11"/>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499"/>
                                          </p:stCondLst>
                                        </p:cTn>
                                        <p:tgtEl>
                                          <p:spTgt spid="491522">
                                            <p:txEl>
                                              <p:pRg st="13" end="13"/>
                                            </p:txEl>
                                          </p:spTgt>
                                        </p:tgtEl>
                                        <p:attrNameLst>
                                          <p:attrName>style.visibility</p:attrName>
                                        </p:attrNameLst>
                                      </p:cBhvr>
                                      <p:to>
                                        <p:strVal val="visible"/>
                                      </p:to>
                                    </p:set>
                                  </p:childTnLst>
                                </p:cTn>
                              </p:par>
                            </p:childTnLst>
                          </p:cTn>
                        </p:par>
                      </p:childTnLst>
                    </p:cTn>
                  </p:par>
                  <p:par>
                    <p:cTn id="45" fill="hold">
                      <p:stCondLst>
                        <p:cond delay="indefinite"/>
                      </p:stCondLst>
                      <p:childTnLst>
                        <p:par>
                          <p:cTn id="46" fill="hold">
                            <p:stCondLst>
                              <p:cond delay="0"/>
                            </p:stCondLst>
                            <p:childTnLst>
                              <p:par>
                                <p:cTn id="47" presetID="1" presetClass="entr" presetSubtype="0" fill="hold" grpId="0" nodeType="clickEffect">
                                  <p:stCondLst>
                                    <p:cond delay="0"/>
                                  </p:stCondLst>
                                  <p:childTnLst>
                                    <p:set>
                                      <p:cBhvr>
                                        <p:cTn id="48" dur="1" fill="hold">
                                          <p:stCondLst>
                                            <p:cond delay="499"/>
                                          </p:stCondLst>
                                        </p:cTn>
                                        <p:tgtEl>
                                          <p:spTgt spid="491522">
                                            <p:txEl>
                                              <p:pRg st="14" end="14"/>
                                            </p:txEl>
                                          </p:spTgt>
                                        </p:tgtEl>
                                        <p:attrNameLst>
                                          <p:attrName>style.visibility</p:attrName>
                                        </p:attrNameLst>
                                      </p:cBhvr>
                                      <p:to>
                                        <p:strVal val="visible"/>
                                      </p:to>
                                    </p:set>
                                  </p:childTnLst>
                                </p:cTn>
                              </p:par>
                            </p:childTnLst>
                          </p:cTn>
                        </p:par>
                      </p:childTnLst>
                    </p:cTn>
                  </p:par>
                  <p:par>
                    <p:cTn id="49" fill="hold">
                      <p:stCondLst>
                        <p:cond delay="indefinite"/>
                      </p:stCondLst>
                      <p:childTnLst>
                        <p:par>
                          <p:cTn id="50" fill="hold">
                            <p:stCondLst>
                              <p:cond delay="0"/>
                            </p:stCondLst>
                            <p:childTnLst>
                              <p:par>
                                <p:cTn id="51" presetID="1" presetClass="entr" presetSubtype="0" fill="hold" grpId="0" nodeType="clickEffect">
                                  <p:stCondLst>
                                    <p:cond delay="0"/>
                                  </p:stCondLst>
                                  <p:childTnLst>
                                    <p:set>
                                      <p:cBhvr>
                                        <p:cTn id="52" dur="1" fill="hold">
                                          <p:stCondLst>
                                            <p:cond delay="499"/>
                                          </p:stCondLst>
                                        </p:cTn>
                                        <p:tgtEl>
                                          <p:spTgt spid="491522">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1522" grpId="0" build="p" bldLvl="2" autoUpdateAnimBg="0"/>
    </p:bld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C90AFF2F-2803-42F8-ABBF-FD2534902FFE}" type="slidenum">
              <a:rPr lang="en-US"/>
              <a:pPr>
                <a:defRPr/>
              </a:pPr>
              <a:t>14</a:t>
            </a:fld>
            <a:endParaRPr lang="en-US"/>
          </a:p>
        </p:txBody>
      </p:sp>
      <p:sp>
        <p:nvSpPr>
          <p:cNvPr id="492546" name="Rectangle 2"/>
          <p:cNvSpPr>
            <a:spLocks noGrp="1"/>
          </p:cNvSpPr>
          <p:nvPr>
            <p:ph type="body" idx="4294967295"/>
          </p:nvPr>
        </p:nvSpPr>
        <p:spPr>
          <a:xfrm>
            <a:off x="0" y="1651000"/>
            <a:ext cx="8953500" cy="5207000"/>
          </a:xfrm>
        </p:spPr>
        <p:txBody>
          <a:bodyPr>
            <a:normAutofit fontScale="62500" lnSpcReduction="20000"/>
          </a:bodyPr>
          <a:lstStyle/>
          <a:p>
            <a:pPr>
              <a:lnSpc>
                <a:spcPct val="90000"/>
              </a:lnSpc>
            </a:pPr>
            <a:r>
              <a:rPr lang="en-US" sz="3300" dirty="0" smtClean="0">
                <a:latin typeface="Tw Cen MT" pitchFamily="34" charset="0"/>
              </a:rPr>
              <a:t>Define:</a:t>
            </a:r>
          </a:p>
          <a:p>
            <a:pPr lvl="1">
              <a:lnSpc>
                <a:spcPct val="90000"/>
              </a:lnSpc>
            </a:pPr>
            <a:r>
              <a:rPr lang="en-US" sz="3000" i="1" dirty="0" err="1" smtClean="0">
                <a:latin typeface="Tw Cen MT" pitchFamily="34" charset="0"/>
              </a:rPr>
              <a:t>i</a:t>
            </a:r>
            <a:r>
              <a:rPr lang="en-US" sz="3000" dirty="0" smtClean="0">
                <a:latin typeface="Tw Cen MT" pitchFamily="34" charset="0"/>
              </a:rPr>
              <a:t> = interest rate  (.05 </a:t>
            </a:r>
            <a:r>
              <a:rPr lang="en-US" sz="3000" dirty="0" smtClean="0">
                <a:latin typeface="Tw Cen MT" pitchFamily="34" charset="0"/>
                <a:sym typeface="Wingdings" pitchFamily="2" charset="2"/>
              </a:rPr>
              <a:t> 5% interest rate)</a:t>
            </a:r>
            <a:endParaRPr lang="en-US" sz="3000" dirty="0" smtClean="0">
              <a:latin typeface="Tw Cen MT" pitchFamily="34" charset="0"/>
            </a:endParaRPr>
          </a:p>
          <a:p>
            <a:pPr lvl="1">
              <a:lnSpc>
                <a:spcPct val="90000"/>
              </a:lnSpc>
            </a:pPr>
            <a:r>
              <a:rPr lang="en-US" sz="3000" i="1" dirty="0" smtClean="0">
                <a:latin typeface="Tw Cen MT" pitchFamily="34" charset="0"/>
              </a:rPr>
              <a:t>R</a:t>
            </a:r>
            <a:r>
              <a:rPr lang="en-US" sz="3000" dirty="0" smtClean="0">
                <a:latin typeface="Tw Cen MT" pitchFamily="34" charset="0"/>
              </a:rPr>
              <a:t> = loan repayment (This is lender’s revenue)</a:t>
            </a:r>
          </a:p>
          <a:p>
            <a:pPr lvl="1">
              <a:lnSpc>
                <a:spcPct val="90000"/>
              </a:lnSpc>
            </a:pPr>
            <a:r>
              <a:rPr lang="en-US" sz="3000" i="1" dirty="0" smtClean="0">
                <a:latin typeface="Tw Cen MT" pitchFamily="34" charset="0"/>
              </a:rPr>
              <a:t>L</a:t>
            </a:r>
            <a:r>
              <a:rPr lang="en-US" sz="3000" dirty="0" smtClean="0">
                <a:latin typeface="Tw Cen MT" pitchFamily="34" charset="0"/>
              </a:rPr>
              <a:t> = loan principal.  Assume it is $1,000.  (This is lender’s cost)</a:t>
            </a:r>
          </a:p>
          <a:p>
            <a:pPr lvl="1">
              <a:lnSpc>
                <a:spcPct val="90000"/>
              </a:lnSpc>
            </a:pPr>
            <a:r>
              <a:rPr lang="el-GR" sz="3000" i="1" dirty="0" smtClean="0">
                <a:latin typeface="Tw Cen MT" pitchFamily="34" charset="0"/>
                <a:cs typeface="Times New Roman" pitchFamily="18" charset="0"/>
              </a:rPr>
              <a:t>π</a:t>
            </a:r>
            <a:r>
              <a:rPr lang="en-US" sz="3000" dirty="0" smtClean="0">
                <a:latin typeface="Tw Cen MT" pitchFamily="34" charset="0"/>
                <a:cs typeface="Times New Roman" pitchFamily="18" charset="0"/>
              </a:rPr>
              <a:t> = Lender’s profit.</a:t>
            </a:r>
          </a:p>
          <a:p>
            <a:pPr lvl="1">
              <a:lnSpc>
                <a:spcPct val="90000"/>
              </a:lnSpc>
            </a:pPr>
            <a:endParaRPr lang="en-US" sz="3000" dirty="0" smtClean="0">
              <a:latin typeface="Tw Cen MT" pitchFamily="34" charset="0"/>
              <a:cs typeface="Times New Roman" pitchFamily="18" charset="0"/>
            </a:endParaRPr>
          </a:p>
          <a:p>
            <a:pPr>
              <a:lnSpc>
                <a:spcPct val="90000"/>
              </a:lnSpc>
            </a:pPr>
            <a:r>
              <a:rPr lang="en-US" sz="3300" dirty="0" smtClean="0">
                <a:latin typeface="Tw Cen MT" pitchFamily="34" charset="0"/>
              </a:rPr>
              <a:t>Objective:  Find the interest rate, </a:t>
            </a:r>
            <a:r>
              <a:rPr lang="en-US" sz="3300" i="1" dirty="0" err="1" smtClean="0">
                <a:latin typeface="Tw Cen MT" pitchFamily="34" charset="0"/>
              </a:rPr>
              <a:t>i</a:t>
            </a:r>
            <a:r>
              <a:rPr lang="en-US" sz="3300" i="1" dirty="0" smtClean="0">
                <a:latin typeface="Tw Cen MT" pitchFamily="34" charset="0"/>
              </a:rPr>
              <a:t>,</a:t>
            </a:r>
            <a:r>
              <a:rPr lang="en-US" sz="3300" dirty="0" smtClean="0">
                <a:latin typeface="Tw Cen MT" pitchFamily="34" charset="0"/>
              </a:rPr>
              <a:t> that allows the lender to earn zero </a:t>
            </a:r>
            <a:r>
              <a:rPr lang="en-US" sz="3300" i="1" dirty="0" smtClean="0">
                <a:latin typeface="Tw Cen MT" pitchFamily="34" charset="0"/>
              </a:rPr>
              <a:t>expected</a:t>
            </a:r>
            <a:r>
              <a:rPr lang="en-US" sz="3300" dirty="0" smtClean="0">
                <a:latin typeface="Tw Cen MT" pitchFamily="34" charset="0"/>
              </a:rPr>
              <a:t> profit.</a:t>
            </a:r>
          </a:p>
          <a:p>
            <a:pPr lvl="1">
              <a:lnSpc>
                <a:spcPct val="90000"/>
              </a:lnSpc>
            </a:pPr>
            <a:r>
              <a:rPr lang="en-US" sz="3000" dirty="0" smtClean="0">
                <a:latin typeface="Tw Cen MT" pitchFamily="34" charset="0"/>
              </a:rPr>
              <a:t>Why zero expected profit?</a:t>
            </a:r>
          </a:p>
          <a:p>
            <a:pPr lvl="1">
              <a:lnSpc>
                <a:spcPct val="90000"/>
              </a:lnSpc>
            </a:pPr>
            <a:endParaRPr lang="en-US" sz="3000" dirty="0" smtClean="0">
              <a:latin typeface="Tw Cen MT" pitchFamily="34" charset="0"/>
              <a:cs typeface="Times New Roman" pitchFamily="18" charset="0"/>
            </a:endParaRPr>
          </a:p>
          <a:p>
            <a:pPr>
              <a:lnSpc>
                <a:spcPct val="90000"/>
              </a:lnSpc>
            </a:pPr>
            <a:r>
              <a:rPr lang="en-US" sz="3300" dirty="0" smtClean="0">
                <a:latin typeface="Tw Cen MT" pitchFamily="34" charset="0"/>
              </a:rPr>
              <a:t>So, the lender’s profit is just:  </a:t>
            </a:r>
            <a:r>
              <a:rPr lang="el-GR" sz="3200" i="1" dirty="0" smtClean="0">
                <a:latin typeface="Tw Cen MT" pitchFamily="34" charset="0"/>
                <a:cs typeface="Times New Roman" pitchFamily="18" charset="0"/>
              </a:rPr>
              <a:t>π</a:t>
            </a:r>
            <a:r>
              <a:rPr lang="en-US" sz="2800" i="1" dirty="0" smtClean="0">
                <a:latin typeface="Tw Cen MT" pitchFamily="34" charset="0"/>
              </a:rPr>
              <a:t> = R – L</a:t>
            </a:r>
          </a:p>
          <a:p>
            <a:pPr lvl="1">
              <a:lnSpc>
                <a:spcPct val="90000"/>
              </a:lnSpc>
            </a:pPr>
            <a:r>
              <a:rPr lang="en-US" sz="3000" i="1" dirty="0" smtClean="0">
                <a:latin typeface="Tw Cen MT" pitchFamily="34" charset="0"/>
              </a:rPr>
              <a:t>R</a:t>
            </a:r>
            <a:r>
              <a:rPr lang="en-US" sz="3000" dirty="0" smtClean="0">
                <a:latin typeface="Tw Cen MT" pitchFamily="34" charset="0"/>
              </a:rPr>
              <a:t>: Amount he gets repaid (revenues)</a:t>
            </a:r>
          </a:p>
          <a:p>
            <a:pPr lvl="1">
              <a:lnSpc>
                <a:spcPct val="90000"/>
              </a:lnSpc>
            </a:pPr>
            <a:r>
              <a:rPr lang="en-US" sz="3000" i="1" dirty="0" smtClean="0">
                <a:latin typeface="Tw Cen MT" pitchFamily="34" charset="0"/>
              </a:rPr>
              <a:t>L</a:t>
            </a:r>
            <a:r>
              <a:rPr lang="en-US" sz="3000" dirty="0" smtClean="0">
                <a:latin typeface="Tw Cen MT" pitchFamily="34" charset="0"/>
              </a:rPr>
              <a:t>: Opportunity cost of the money he lent out (cost)</a:t>
            </a:r>
          </a:p>
          <a:p>
            <a:pPr>
              <a:lnSpc>
                <a:spcPct val="90000"/>
              </a:lnSpc>
            </a:pPr>
            <a:endParaRPr lang="en-US" sz="3300" dirty="0" smtClean="0">
              <a:latin typeface="Tw Cen MT" pitchFamily="34" charset="0"/>
            </a:endParaRPr>
          </a:p>
          <a:p>
            <a:pPr>
              <a:lnSpc>
                <a:spcPct val="90000"/>
              </a:lnSpc>
            </a:pPr>
            <a:r>
              <a:rPr lang="el-GR" sz="3300" dirty="0" smtClean="0">
                <a:latin typeface="Tw Cen MT" pitchFamily="34" charset="0"/>
                <a:cs typeface="Times New Roman" pitchFamily="18" charset="0"/>
              </a:rPr>
              <a:t>π</a:t>
            </a:r>
            <a:r>
              <a:rPr lang="en-US" sz="3300" dirty="0" smtClean="0">
                <a:latin typeface="Tw Cen MT" pitchFamily="34" charset="0"/>
                <a:cs typeface="Times New Roman" pitchFamily="18" charset="0"/>
              </a:rPr>
              <a:t> is a Random Variable.  WHY?</a:t>
            </a:r>
          </a:p>
          <a:p>
            <a:pPr lvl="1">
              <a:lnSpc>
                <a:spcPct val="90000"/>
              </a:lnSpc>
            </a:pPr>
            <a:r>
              <a:rPr lang="en-US" sz="3000" dirty="0" smtClean="0">
                <a:latin typeface="Tw Cen MT" pitchFamily="34" charset="0"/>
                <a:cs typeface="Times New Roman" pitchFamily="18" charset="0"/>
              </a:rPr>
              <a:t>When he loans out the money, he doesn’t know if he will get the money back.</a:t>
            </a:r>
          </a:p>
          <a:p>
            <a:pPr lvl="1">
              <a:lnSpc>
                <a:spcPct val="90000"/>
              </a:lnSpc>
            </a:pPr>
            <a:r>
              <a:rPr lang="en-US" sz="3000" dirty="0" smtClean="0">
                <a:latin typeface="Tw Cen MT" pitchFamily="34" charset="0"/>
                <a:cs typeface="Times New Roman" pitchFamily="18" charset="0"/>
              </a:rPr>
              <a:t>i.e., the value of repayment, </a:t>
            </a:r>
            <a:r>
              <a:rPr lang="en-US" sz="3000" i="1" dirty="0" smtClean="0">
                <a:latin typeface="Tw Cen MT" pitchFamily="34" charset="0"/>
                <a:cs typeface="Times New Roman" pitchFamily="18" charset="0"/>
              </a:rPr>
              <a:t>R</a:t>
            </a:r>
            <a:r>
              <a:rPr lang="en-US" sz="3000" dirty="0" smtClean="0">
                <a:latin typeface="Tw Cen MT" pitchFamily="34" charset="0"/>
                <a:cs typeface="Times New Roman" pitchFamily="18" charset="0"/>
              </a:rPr>
              <a:t>, is a random variable.</a:t>
            </a:r>
          </a:p>
          <a:p>
            <a:pPr>
              <a:lnSpc>
                <a:spcPct val="90000"/>
              </a:lnSpc>
              <a:buNone/>
            </a:pPr>
            <a:endParaRPr lang="en-US" sz="3300" dirty="0" smtClean="0">
              <a:latin typeface="Tw Cen MT" pitchFamily="34" charset="0"/>
              <a:cs typeface="Times New Roman" pitchFamily="18" charset="0"/>
            </a:endParaRPr>
          </a:p>
        </p:txBody>
      </p:sp>
      <p:sp>
        <p:nvSpPr>
          <p:cNvPr id="492547" name="Rectangle 3"/>
          <p:cNvSpPr>
            <a:spLocks noGrp="1"/>
          </p:cNvSpPr>
          <p:nvPr>
            <p:ph type="title" idx="4294967295"/>
          </p:nvPr>
        </p:nvSpPr>
        <p:spPr/>
        <p:txBody>
          <a:bodyPr/>
          <a:lstStyle/>
          <a:p>
            <a:pPr algn="ctr"/>
            <a:r>
              <a:rPr lang="en-US" smtClean="0">
                <a:latin typeface="Tw Cen MT" pitchFamily="34" charset="0"/>
              </a:rPr>
              <a:t>Notation</a:t>
            </a:r>
          </a:p>
        </p:txBody>
      </p:sp>
    </p:spTree>
    <p:extLst>
      <p:ext uri="{BB962C8B-B14F-4D97-AF65-F5344CB8AC3E}">
        <p14:creationId xmlns:p14="http://schemas.microsoft.com/office/powerpoint/2010/main" val="38875238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2546">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499"/>
                                          </p:stCondLst>
                                        </p:cTn>
                                        <p:tgtEl>
                                          <p:spTgt spid="492546">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499"/>
                                          </p:stCondLst>
                                        </p:cTn>
                                        <p:tgtEl>
                                          <p:spTgt spid="492546">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492546">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492546">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2546">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499"/>
                                          </p:stCondLst>
                                        </p:cTn>
                                        <p:tgtEl>
                                          <p:spTgt spid="492546">
                                            <p:txEl>
                                              <p:pRg st="7" end="7"/>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499"/>
                                          </p:stCondLst>
                                        </p:cTn>
                                        <p:tgtEl>
                                          <p:spTgt spid="492546">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499"/>
                                          </p:stCondLst>
                                        </p:cTn>
                                        <p:tgtEl>
                                          <p:spTgt spid="492546">
                                            <p:txEl>
                                              <p:pRg st="10" end="1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499"/>
                                          </p:stCondLst>
                                        </p:cTn>
                                        <p:tgtEl>
                                          <p:spTgt spid="492546">
                                            <p:txEl>
                                              <p:pRg st="11" end="11"/>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499"/>
                                          </p:stCondLst>
                                        </p:cTn>
                                        <p:tgtEl>
                                          <p:spTgt spid="492546">
                                            <p:txEl>
                                              <p:pRg st="13" end="13"/>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499"/>
                                          </p:stCondLst>
                                        </p:cTn>
                                        <p:tgtEl>
                                          <p:spTgt spid="492546">
                                            <p:txEl>
                                              <p:pRg st="14" end="14"/>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499"/>
                                          </p:stCondLst>
                                        </p:cTn>
                                        <p:tgtEl>
                                          <p:spTgt spid="492546">
                                            <p:txEl>
                                              <p:pRg st="15" end="1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2546"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6756B9C5-ED92-4791-9D06-2268E4C0F1EB}" type="slidenum">
              <a:rPr lang="en-US"/>
              <a:pPr>
                <a:defRPr/>
              </a:pPr>
              <a:t>15</a:t>
            </a:fld>
            <a:endParaRPr lang="en-US"/>
          </a:p>
        </p:txBody>
      </p:sp>
      <p:sp>
        <p:nvSpPr>
          <p:cNvPr id="493570" name="Rectangle 2"/>
          <p:cNvSpPr>
            <a:spLocks noGrp="1"/>
          </p:cNvSpPr>
          <p:nvPr>
            <p:ph type="body" idx="4294967295"/>
          </p:nvPr>
        </p:nvSpPr>
        <p:spPr>
          <a:xfrm>
            <a:off x="0" y="1587500"/>
            <a:ext cx="8940800" cy="5156200"/>
          </a:xfrm>
        </p:spPr>
        <p:txBody>
          <a:bodyPr>
            <a:normAutofit/>
          </a:bodyPr>
          <a:lstStyle/>
          <a:p>
            <a:r>
              <a:rPr lang="en-US" sz="2500" dirty="0" smtClean="0">
                <a:latin typeface="Tw Cen MT" pitchFamily="34" charset="0"/>
              </a:rPr>
              <a:t>E(</a:t>
            </a:r>
            <a:r>
              <a:rPr lang="el-GR" sz="2800" dirty="0" smtClean="0">
                <a:latin typeface="Tw Cen MT" pitchFamily="34" charset="0"/>
                <a:cs typeface="Times New Roman" pitchFamily="18" charset="0"/>
              </a:rPr>
              <a:t>π</a:t>
            </a:r>
            <a:r>
              <a:rPr lang="en-US" sz="2500" dirty="0" smtClean="0">
                <a:latin typeface="Tw Cen MT" pitchFamily="34" charset="0"/>
              </a:rPr>
              <a:t>) = E(R) – L</a:t>
            </a:r>
          </a:p>
          <a:p>
            <a:r>
              <a:rPr lang="en-US" sz="2500" dirty="0" smtClean="0">
                <a:latin typeface="Tw Cen MT" pitchFamily="34" charset="0"/>
              </a:rPr>
              <a:t>So we need to figure out what E(R) is:</a:t>
            </a:r>
          </a:p>
          <a:p>
            <a:r>
              <a:rPr lang="en-US" sz="2500" dirty="0" smtClean="0">
                <a:latin typeface="Tw Cen MT" pitchFamily="34" charset="0"/>
              </a:rPr>
              <a:t>E(R) = Pr(Borrower is Abe)*(Repayment if Abe) + Pr(Borrower is Willy)*(Repayment if Willy)</a:t>
            </a:r>
          </a:p>
          <a:p>
            <a:r>
              <a:rPr lang="en-US" sz="2500" dirty="0" smtClean="0">
                <a:latin typeface="Tw Cen MT" pitchFamily="34" charset="0"/>
              </a:rPr>
              <a:t>E(R) = (1/2)*[(1+i)*1,000]  +  (1/2)*$0 </a:t>
            </a:r>
          </a:p>
          <a:p>
            <a:r>
              <a:rPr lang="en-US" sz="2500" dirty="0" smtClean="0">
                <a:latin typeface="Tw Cen MT" pitchFamily="34" charset="0"/>
              </a:rPr>
              <a:t>E(R) = (1/2)*[(1+i)*1,000] </a:t>
            </a:r>
          </a:p>
          <a:p>
            <a:pPr lvl="1"/>
            <a:r>
              <a:rPr lang="en-US" sz="2200" dirty="0" smtClean="0">
                <a:latin typeface="Tw Cen MT" pitchFamily="34" charset="0"/>
              </a:rPr>
              <a:t>Makes sense: expected revenue is total repayment when the borrower is an “Abe” times probability the borrower is an “Abe”. </a:t>
            </a:r>
          </a:p>
          <a:p>
            <a:endParaRPr lang="en-US" sz="2500" dirty="0" smtClean="0">
              <a:latin typeface="Tw Cen MT" pitchFamily="34" charset="0"/>
            </a:endParaRPr>
          </a:p>
          <a:p>
            <a:r>
              <a:rPr lang="en-US" sz="2500" dirty="0" smtClean="0">
                <a:latin typeface="Tw Cen MT" pitchFamily="34" charset="0"/>
              </a:rPr>
              <a:t>Then, since L = 1,000, the lender’s expected profit is just:</a:t>
            </a:r>
          </a:p>
          <a:p>
            <a:r>
              <a:rPr lang="en-US" sz="2500" dirty="0" smtClean="0">
                <a:latin typeface="Tw Cen MT" pitchFamily="34" charset="0"/>
              </a:rPr>
              <a:t>E(</a:t>
            </a:r>
            <a:r>
              <a:rPr lang="el-GR" sz="2800" dirty="0" smtClean="0">
                <a:latin typeface="Tw Cen MT" pitchFamily="34" charset="0"/>
                <a:cs typeface="Times New Roman" pitchFamily="18" charset="0"/>
              </a:rPr>
              <a:t>π</a:t>
            </a:r>
            <a:r>
              <a:rPr lang="en-US" sz="2500" dirty="0" smtClean="0">
                <a:latin typeface="Tw Cen MT" pitchFamily="34" charset="0"/>
              </a:rPr>
              <a:t>) = E(R) – L = (1/2)*[(1+i)*1,000]   - 1,000 </a:t>
            </a:r>
          </a:p>
          <a:p>
            <a:endParaRPr lang="en-US" sz="2500" dirty="0" smtClean="0">
              <a:latin typeface="Tw Cen MT" pitchFamily="34" charset="0"/>
            </a:endParaRPr>
          </a:p>
        </p:txBody>
      </p:sp>
      <p:sp>
        <p:nvSpPr>
          <p:cNvPr id="493571" name="Rectangle 3"/>
          <p:cNvSpPr>
            <a:spLocks noGrp="1"/>
          </p:cNvSpPr>
          <p:nvPr>
            <p:ph type="title" idx="4294967295"/>
          </p:nvPr>
        </p:nvSpPr>
        <p:spPr/>
        <p:txBody>
          <a:bodyPr/>
          <a:lstStyle/>
          <a:p>
            <a:pPr algn="ctr"/>
            <a:r>
              <a:rPr lang="en-US" dirty="0" smtClean="0">
                <a:latin typeface="Tw Cen MT" pitchFamily="34" charset="0"/>
              </a:rPr>
              <a:t>Lender’s Expected Profit: E(</a:t>
            </a:r>
            <a:r>
              <a:rPr lang="el-GR" dirty="0" smtClean="0">
                <a:latin typeface="Tw Cen MT" pitchFamily="34" charset="0"/>
                <a:cs typeface="Times New Roman" pitchFamily="18" charset="0"/>
              </a:rPr>
              <a:t>π</a:t>
            </a:r>
            <a:r>
              <a:rPr lang="en-US" dirty="0" smtClean="0">
                <a:latin typeface="Tw Cen MT" pitchFamily="34" charset="0"/>
              </a:rPr>
              <a:t>)</a:t>
            </a:r>
          </a:p>
        </p:txBody>
      </p:sp>
    </p:spTree>
    <p:extLst>
      <p:ext uri="{BB962C8B-B14F-4D97-AF65-F5344CB8AC3E}">
        <p14:creationId xmlns:p14="http://schemas.microsoft.com/office/powerpoint/2010/main" val="258802168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357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357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357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357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357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3570">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93570">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493570">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3570" grpId="0" build="p" bldLvl="2" autoUpdateAnimBg="0"/>
    </p:bld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6756B9C5-ED92-4791-9D06-2268E4C0F1EB}" type="slidenum">
              <a:rPr lang="en-US"/>
              <a:pPr>
                <a:defRPr/>
              </a:pPr>
              <a:t>16</a:t>
            </a:fld>
            <a:endParaRPr lang="en-US"/>
          </a:p>
        </p:txBody>
      </p:sp>
      <p:sp>
        <p:nvSpPr>
          <p:cNvPr id="493570" name="Rectangle 2"/>
          <p:cNvSpPr>
            <a:spLocks noGrp="1"/>
          </p:cNvSpPr>
          <p:nvPr>
            <p:ph type="body" idx="4294967295"/>
          </p:nvPr>
        </p:nvSpPr>
        <p:spPr>
          <a:xfrm>
            <a:off x="0" y="1587500"/>
            <a:ext cx="8940800" cy="5156200"/>
          </a:xfrm>
        </p:spPr>
        <p:txBody>
          <a:bodyPr>
            <a:normAutofit lnSpcReduction="10000"/>
          </a:bodyPr>
          <a:lstStyle/>
          <a:p>
            <a:r>
              <a:rPr lang="en-US" sz="2500" dirty="0" smtClean="0">
                <a:latin typeface="Tw Cen MT" pitchFamily="34" charset="0"/>
              </a:rPr>
              <a:t>Perfect Competition </a:t>
            </a:r>
            <a:r>
              <a:rPr lang="en-US" sz="2500" dirty="0" smtClean="0">
                <a:latin typeface="Tw Cen MT" pitchFamily="34" charset="0"/>
                <a:sym typeface="Wingdings" pitchFamily="2" charset="2"/>
              </a:rPr>
              <a:t> </a:t>
            </a:r>
            <a:r>
              <a:rPr lang="en-US" sz="2500" dirty="0" smtClean="0">
                <a:latin typeface="Tw Cen MT" pitchFamily="34" charset="0"/>
              </a:rPr>
              <a:t>E(</a:t>
            </a:r>
            <a:r>
              <a:rPr lang="el-GR" sz="2800" dirty="0" smtClean="0">
                <a:latin typeface="Tw Cen MT" pitchFamily="34" charset="0"/>
                <a:cs typeface="Times New Roman" pitchFamily="18" charset="0"/>
              </a:rPr>
              <a:t>π</a:t>
            </a:r>
            <a:r>
              <a:rPr lang="en-US" sz="2500" dirty="0" smtClean="0">
                <a:latin typeface="Tw Cen MT" pitchFamily="34" charset="0"/>
              </a:rPr>
              <a:t>) =0</a:t>
            </a:r>
          </a:p>
          <a:p>
            <a:endParaRPr lang="en-US" sz="2500" dirty="0" smtClean="0">
              <a:latin typeface="Tw Cen MT" pitchFamily="34" charset="0"/>
            </a:endParaRPr>
          </a:p>
          <a:p>
            <a:r>
              <a:rPr lang="en-US" sz="2500" dirty="0" smtClean="0">
                <a:latin typeface="Tw Cen MT" pitchFamily="34" charset="0"/>
              </a:rPr>
              <a:t>E(</a:t>
            </a:r>
            <a:r>
              <a:rPr lang="el-GR" sz="2800" dirty="0" smtClean="0">
                <a:latin typeface="Tw Cen MT" pitchFamily="34" charset="0"/>
                <a:cs typeface="Times New Roman" pitchFamily="18" charset="0"/>
              </a:rPr>
              <a:t>π</a:t>
            </a:r>
            <a:r>
              <a:rPr lang="en-US" sz="2500" dirty="0" smtClean="0">
                <a:latin typeface="Tw Cen MT" pitchFamily="34" charset="0"/>
              </a:rPr>
              <a:t>) =  (1/2)*[(1+i)*1,000]   - 1,000 </a:t>
            </a:r>
          </a:p>
          <a:p>
            <a:endParaRPr lang="en-US" sz="2500" dirty="0" smtClean="0">
              <a:latin typeface="Tw Cen MT" pitchFamily="34" charset="0"/>
            </a:endParaRPr>
          </a:p>
          <a:p>
            <a:r>
              <a:rPr lang="en-US" sz="2500" dirty="0" smtClean="0">
                <a:latin typeface="Tw Cen MT" pitchFamily="34" charset="0"/>
              </a:rPr>
              <a:t>Thus the equilibrium interest rate must satisfy:</a:t>
            </a:r>
          </a:p>
          <a:p>
            <a:endParaRPr lang="en-US" sz="2500" dirty="0" smtClean="0">
              <a:latin typeface="Tw Cen MT" pitchFamily="34" charset="0"/>
            </a:endParaRPr>
          </a:p>
          <a:p>
            <a:r>
              <a:rPr lang="en-US" sz="2500" dirty="0" smtClean="0">
                <a:latin typeface="Tw Cen MT" pitchFamily="34" charset="0"/>
              </a:rPr>
              <a:t>0 = (1/2)*[(1+i)*1,000]  - 1,000 </a:t>
            </a:r>
          </a:p>
          <a:p>
            <a:endParaRPr lang="en-US" sz="2500" dirty="0" smtClean="0">
              <a:latin typeface="Tw Cen MT" pitchFamily="34" charset="0"/>
            </a:endParaRPr>
          </a:p>
          <a:p>
            <a:r>
              <a:rPr lang="en-US" sz="2500" dirty="0" smtClean="0">
                <a:latin typeface="Tw Cen MT" pitchFamily="34" charset="0"/>
              </a:rPr>
              <a:t>500*(1+i)  =1000  </a:t>
            </a:r>
            <a:r>
              <a:rPr lang="en-US" sz="2500" dirty="0" smtClean="0">
                <a:latin typeface="Tw Cen MT" pitchFamily="34" charset="0"/>
                <a:sym typeface="Wingdings" pitchFamily="2" charset="2"/>
              </a:rPr>
              <a:t>  1+i = 2    </a:t>
            </a:r>
            <a:r>
              <a:rPr lang="en-US" sz="2500" dirty="0" err="1" smtClean="0">
                <a:latin typeface="Tw Cen MT" pitchFamily="34" charset="0"/>
                <a:sym typeface="Wingdings" pitchFamily="2" charset="2"/>
              </a:rPr>
              <a:t>i</a:t>
            </a:r>
            <a:r>
              <a:rPr lang="en-US" sz="2500" dirty="0" smtClean="0">
                <a:latin typeface="Tw Cen MT" pitchFamily="34" charset="0"/>
                <a:sym typeface="Wingdings" pitchFamily="2" charset="2"/>
              </a:rPr>
              <a:t> = 1</a:t>
            </a:r>
            <a:endParaRPr lang="en-US" sz="2500" dirty="0" smtClean="0">
              <a:latin typeface="Tw Cen MT" pitchFamily="34" charset="0"/>
            </a:endParaRPr>
          </a:p>
          <a:p>
            <a:endParaRPr lang="en-US" sz="2500" dirty="0" smtClean="0">
              <a:latin typeface="Tw Cen MT" pitchFamily="34" charset="0"/>
              <a:sym typeface="Wingdings" pitchFamily="2" charset="2"/>
            </a:endParaRPr>
          </a:p>
          <a:p>
            <a:r>
              <a:rPr lang="en-US" sz="2500" dirty="0" smtClean="0">
                <a:latin typeface="Tw Cen MT" pitchFamily="34" charset="0"/>
                <a:sym typeface="Wingdings" pitchFamily="2" charset="2"/>
              </a:rPr>
              <a:t>Thus, must set 100% interest rate!</a:t>
            </a:r>
            <a:endParaRPr lang="en-US" sz="2500" dirty="0" smtClean="0">
              <a:latin typeface="Tw Cen MT" pitchFamily="34" charset="0"/>
            </a:endParaRPr>
          </a:p>
          <a:p>
            <a:endParaRPr lang="en-US" sz="2500" dirty="0" smtClean="0">
              <a:latin typeface="Tw Cen MT" pitchFamily="34" charset="0"/>
            </a:endParaRPr>
          </a:p>
        </p:txBody>
      </p:sp>
      <p:sp>
        <p:nvSpPr>
          <p:cNvPr id="493571" name="Rectangle 3"/>
          <p:cNvSpPr>
            <a:spLocks noGrp="1"/>
          </p:cNvSpPr>
          <p:nvPr>
            <p:ph type="title" idx="4294967295"/>
          </p:nvPr>
        </p:nvSpPr>
        <p:spPr/>
        <p:txBody>
          <a:bodyPr/>
          <a:lstStyle/>
          <a:p>
            <a:pPr algn="ctr"/>
            <a:r>
              <a:rPr lang="en-US" dirty="0" smtClean="0">
                <a:latin typeface="Tw Cen MT" pitchFamily="34" charset="0"/>
              </a:rPr>
              <a:t>Equilibrium Interest Rate</a:t>
            </a:r>
          </a:p>
        </p:txBody>
      </p:sp>
    </p:spTree>
    <p:extLst>
      <p:ext uri="{BB962C8B-B14F-4D97-AF65-F5344CB8AC3E}">
        <p14:creationId xmlns:p14="http://schemas.microsoft.com/office/powerpoint/2010/main" val="21656582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357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3570">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3570">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3570">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3570">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3570">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3570" grpId="0" build="p" bldLvl="2" autoUpdateAnimBg="0"/>
    </p:bldLst>
  </p:timing>
</p:sld>
</file>

<file path=ppt/slides/slide1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Slide Number Placeholder 11"/>
          <p:cNvSpPr>
            <a:spLocks noGrp="1"/>
          </p:cNvSpPr>
          <p:nvPr>
            <p:ph type="sldNum" sz="quarter" idx="11"/>
          </p:nvPr>
        </p:nvSpPr>
        <p:spPr/>
        <p:txBody>
          <a:bodyPr>
            <a:normAutofit fontScale="85000" lnSpcReduction="20000"/>
          </a:bodyPr>
          <a:lstStyle/>
          <a:p>
            <a:pPr>
              <a:defRPr/>
            </a:pPr>
            <a:fld id="{7BA32CA5-E779-469F-B1E1-6F7DD266D402}" type="slidenum">
              <a:rPr lang="en-US"/>
              <a:pPr>
                <a:defRPr/>
              </a:pPr>
              <a:t>17</a:t>
            </a:fld>
            <a:endParaRPr lang="en-US"/>
          </a:p>
        </p:txBody>
      </p:sp>
      <p:sp>
        <p:nvSpPr>
          <p:cNvPr id="494594" name="Rectangle 2"/>
          <p:cNvSpPr>
            <a:spLocks noGrp="1"/>
          </p:cNvSpPr>
          <p:nvPr>
            <p:ph type="body" idx="4294967295"/>
          </p:nvPr>
        </p:nvSpPr>
        <p:spPr>
          <a:xfrm>
            <a:off x="190500" y="1651000"/>
            <a:ext cx="8559800" cy="5207000"/>
          </a:xfrm>
        </p:spPr>
        <p:txBody>
          <a:bodyPr>
            <a:normAutofit fontScale="92500" lnSpcReduction="20000"/>
          </a:bodyPr>
          <a:lstStyle/>
          <a:p>
            <a:r>
              <a:rPr lang="en-US" dirty="0" smtClean="0">
                <a:latin typeface="Tw Cen MT" pitchFamily="34" charset="0"/>
              </a:rPr>
              <a:t>But that’s a problem...Abe’s </a:t>
            </a:r>
            <a:r>
              <a:rPr lang="en-US" dirty="0" err="1" smtClean="0">
                <a:latin typeface="Tw Cen MT" pitchFamily="34" charset="0"/>
              </a:rPr>
              <a:t>r.o.r</a:t>
            </a:r>
            <a:r>
              <a:rPr lang="en-US" dirty="0" smtClean="0">
                <a:latin typeface="Tw Cen MT" pitchFamily="34" charset="0"/>
              </a:rPr>
              <a:t>. is only 50%!</a:t>
            </a:r>
          </a:p>
          <a:p>
            <a:endParaRPr lang="en-US" dirty="0" smtClean="0">
              <a:latin typeface="Tw Cen MT" pitchFamily="34" charset="0"/>
            </a:endParaRPr>
          </a:p>
          <a:p>
            <a:r>
              <a:rPr lang="en-US" dirty="0" smtClean="0">
                <a:latin typeface="Tw Cen MT" pitchFamily="34" charset="0"/>
              </a:rPr>
              <a:t>If I offer 100% interest rate, what will happen?</a:t>
            </a:r>
          </a:p>
          <a:p>
            <a:endParaRPr lang="en-US" dirty="0" smtClean="0">
              <a:latin typeface="Tw Cen MT" pitchFamily="34" charset="0"/>
            </a:endParaRPr>
          </a:p>
          <a:p>
            <a:r>
              <a:rPr lang="en-US" dirty="0" smtClean="0">
                <a:latin typeface="Tw Cen MT" pitchFamily="34" charset="0"/>
              </a:rPr>
              <a:t>What will Abe do?</a:t>
            </a:r>
          </a:p>
          <a:p>
            <a:pPr lvl="1"/>
            <a:r>
              <a:rPr lang="en-US" dirty="0" smtClean="0">
                <a:latin typeface="Tw Cen MT" pitchFamily="34" charset="0"/>
              </a:rPr>
              <a:t>Won’t take the loan</a:t>
            </a:r>
          </a:p>
          <a:p>
            <a:pPr lvl="1"/>
            <a:endParaRPr lang="en-US" dirty="0" smtClean="0">
              <a:latin typeface="Tw Cen MT" pitchFamily="34" charset="0"/>
            </a:endParaRPr>
          </a:p>
          <a:p>
            <a:r>
              <a:rPr lang="en-US" b="1" dirty="0" smtClean="0">
                <a:latin typeface="Tw Cen MT" pitchFamily="34" charset="0"/>
              </a:rPr>
              <a:t>What will Willy do?</a:t>
            </a:r>
          </a:p>
          <a:p>
            <a:pPr lvl="1"/>
            <a:r>
              <a:rPr lang="en-US" b="1" dirty="0" smtClean="0">
                <a:latin typeface="Tw Cen MT" pitchFamily="34" charset="0"/>
              </a:rPr>
              <a:t>Will take the loan</a:t>
            </a:r>
          </a:p>
          <a:p>
            <a:pPr lvl="1"/>
            <a:endParaRPr lang="en-US" dirty="0" smtClean="0">
              <a:latin typeface="Tw Cen MT" pitchFamily="34" charset="0"/>
            </a:endParaRPr>
          </a:p>
          <a:p>
            <a:r>
              <a:rPr lang="en-US" dirty="0" smtClean="0">
                <a:latin typeface="Tw Cen MT" pitchFamily="34" charset="0"/>
              </a:rPr>
              <a:t>The lender is left with only “Slick Willy” types in the market. The only way to get Abe back is to lower the interest rate!</a:t>
            </a:r>
          </a:p>
          <a:p>
            <a:pPr>
              <a:buFont typeface="Wingdings" pitchFamily="2" charset="2"/>
              <a:buNone/>
            </a:pPr>
            <a:endParaRPr lang="en-US" dirty="0" smtClean="0">
              <a:latin typeface="Tw Cen MT" pitchFamily="34" charset="0"/>
            </a:endParaRPr>
          </a:p>
        </p:txBody>
      </p:sp>
    </p:spTree>
    <p:extLst>
      <p:ext uri="{BB962C8B-B14F-4D97-AF65-F5344CB8AC3E}">
        <p14:creationId xmlns:p14="http://schemas.microsoft.com/office/powerpoint/2010/main" val="93813279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459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459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4594">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494594">
                                            <p:txEl>
                                              <p:pRg st="5" end="5"/>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494594">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494594">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4594">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4594" grpId="0" build="p" autoUpdateAnimBg="0"/>
    </p:bld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F163A5BA-F79F-4A52-BC40-98EEA77198CA}" type="slidenum">
              <a:rPr lang="en-US"/>
              <a:pPr>
                <a:defRPr/>
              </a:pPr>
              <a:t>18</a:t>
            </a:fld>
            <a:endParaRPr lang="en-US"/>
          </a:p>
        </p:txBody>
      </p:sp>
      <p:sp>
        <p:nvSpPr>
          <p:cNvPr id="495618" name="Rectangle 2"/>
          <p:cNvSpPr>
            <a:spLocks noGrp="1"/>
          </p:cNvSpPr>
          <p:nvPr>
            <p:ph type="title" idx="4294967295"/>
          </p:nvPr>
        </p:nvSpPr>
        <p:spPr>
          <a:xfrm>
            <a:off x="685800" y="228600"/>
            <a:ext cx="7772400" cy="457200"/>
          </a:xfrm>
        </p:spPr>
        <p:txBody>
          <a:bodyPr/>
          <a:lstStyle/>
          <a:p>
            <a:pPr algn="ctr"/>
            <a:r>
              <a:rPr lang="en-US" sz="3600" smtClean="0">
                <a:latin typeface="Tw Cen MT" pitchFamily="34" charset="0"/>
              </a:rPr>
              <a:t>Summary of Adverse Selection</a:t>
            </a:r>
          </a:p>
        </p:txBody>
      </p:sp>
      <p:sp>
        <p:nvSpPr>
          <p:cNvPr id="495619" name="Rectangle 3"/>
          <p:cNvSpPr>
            <a:spLocks noGrp="1"/>
          </p:cNvSpPr>
          <p:nvPr>
            <p:ph type="body" idx="4294967295"/>
          </p:nvPr>
        </p:nvSpPr>
        <p:spPr>
          <a:xfrm>
            <a:off x="190500" y="1587500"/>
            <a:ext cx="8686800" cy="4991100"/>
          </a:xfrm>
        </p:spPr>
        <p:txBody>
          <a:bodyPr/>
          <a:lstStyle/>
          <a:p>
            <a:pPr>
              <a:lnSpc>
                <a:spcPct val="90000"/>
              </a:lnSpc>
            </a:pPr>
            <a:r>
              <a:rPr lang="en-US" sz="2700" dirty="0" smtClean="0">
                <a:latin typeface="Tw Cen MT" pitchFamily="34" charset="0"/>
              </a:rPr>
              <a:t>Borrowers have greater information than lender</a:t>
            </a:r>
          </a:p>
          <a:p>
            <a:pPr>
              <a:lnSpc>
                <a:spcPct val="90000"/>
              </a:lnSpc>
            </a:pPr>
            <a:r>
              <a:rPr lang="en-US" sz="2700" dirty="0" smtClean="0">
                <a:latin typeface="Tw Cen MT" pitchFamily="34" charset="0"/>
              </a:rPr>
              <a:t>Specifically, they know their own “type”</a:t>
            </a:r>
          </a:p>
          <a:p>
            <a:pPr>
              <a:lnSpc>
                <a:spcPct val="90000"/>
              </a:lnSpc>
            </a:pPr>
            <a:r>
              <a:rPr lang="en-US" sz="2700" dirty="0" smtClean="0">
                <a:latin typeface="Tw Cen MT" pitchFamily="34" charset="0"/>
              </a:rPr>
              <a:t>Bad types (Willy) may pretend to be Good (Abe)</a:t>
            </a:r>
          </a:p>
          <a:p>
            <a:pPr>
              <a:lnSpc>
                <a:spcPct val="90000"/>
              </a:lnSpc>
            </a:pPr>
            <a:r>
              <a:rPr lang="en-US" sz="2700" dirty="0" smtClean="0">
                <a:latin typeface="Tw Cen MT" pitchFamily="34" charset="0"/>
              </a:rPr>
              <a:t>Lender knows this and must charge high </a:t>
            </a:r>
            <a:r>
              <a:rPr lang="en-US" sz="2700" i="1" dirty="0" smtClean="0">
                <a:latin typeface="Tw Cen MT" pitchFamily="34" charset="0"/>
              </a:rPr>
              <a:t>i</a:t>
            </a:r>
          </a:p>
          <a:p>
            <a:pPr>
              <a:lnSpc>
                <a:spcPct val="90000"/>
              </a:lnSpc>
            </a:pPr>
            <a:r>
              <a:rPr lang="en-US" sz="2700" dirty="0" smtClean="0">
                <a:latin typeface="Tw Cen MT" pitchFamily="34" charset="0"/>
              </a:rPr>
              <a:t>If </a:t>
            </a:r>
            <a:r>
              <a:rPr lang="en-US" sz="2700" i="1" dirty="0" smtClean="0">
                <a:latin typeface="Tw Cen MT" pitchFamily="34" charset="0"/>
              </a:rPr>
              <a:t>i</a:t>
            </a:r>
            <a:r>
              <a:rPr lang="en-US" sz="2700" dirty="0" smtClean="0">
                <a:latin typeface="Tw Cen MT" pitchFamily="34" charset="0"/>
              </a:rPr>
              <a:t> is too high, market collapses</a:t>
            </a:r>
          </a:p>
          <a:p>
            <a:pPr lvl="1">
              <a:lnSpc>
                <a:spcPct val="90000"/>
              </a:lnSpc>
            </a:pPr>
            <a:r>
              <a:rPr lang="en-US" dirty="0" smtClean="0">
                <a:latin typeface="Tw Cen MT" pitchFamily="34" charset="0"/>
              </a:rPr>
              <a:t>Good types drop out</a:t>
            </a:r>
          </a:p>
          <a:p>
            <a:pPr lvl="1">
              <a:lnSpc>
                <a:spcPct val="90000"/>
              </a:lnSpc>
            </a:pPr>
            <a:r>
              <a:rPr lang="en-US" dirty="0" smtClean="0">
                <a:latin typeface="Tw Cen MT" pitchFamily="34" charset="0"/>
              </a:rPr>
              <a:t>Lender knows only Bad types are left, so won’t lend</a:t>
            </a:r>
          </a:p>
          <a:p>
            <a:pPr>
              <a:lnSpc>
                <a:spcPct val="90000"/>
              </a:lnSpc>
            </a:pPr>
            <a:r>
              <a:rPr lang="en-US" sz="2500" dirty="0" smtClean="0">
                <a:latin typeface="Tw Cen MT" pitchFamily="34" charset="0"/>
              </a:rPr>
              <a:t>Market Failure!!  Profitable investments aren’t made</a:t>
            </a:r>
          </a:p>
          <a:p>
            <a:pPr>
              <a:lnSpc>
                <a:spcPct val="90000"/>
              </a:lnSpc>
            </a:pPr>
            <a:endParaRPr lang="en-US" sz="2500" dirty="0" smtClean="0">
              <a:latin typeface="Tw Cen MT" pitchFamily="34" charset="0"/>
            </a:endParaRPr>
          </a:p>
          <a:p>
            <a:pPr>
              <a:lnSpc>
                <a:spcPct val="90000"/>
              </a:lnSpc>
            </a:pPr>
            <a:r>
              <a:rPr lang="en-US" sz="2500" dirty="0" smtClean="0">
                <a:latin typeface="Tw Cen MT" pitchFamily="34" charset="0"/>
              </a:rPr>
              <a:t>QUESTION: What would happen if there were “Symmetric” information?</a:t>
            </a:r>
          </a:p>
          <a:p>
            <a:pPr>
              <a:lnSpc>
                <a:spcPct val="90000"/>
              </a:lnSpc>
            </a:pPr>
            <a:endParaRPr lang="en-US" sz="2500" dirty="0" smtClean="0">
              <a:latin typeface="Tw Cen MT" pitchFamily="34" charset="0"/>
            </a:endParaRPr>
          </a:p>
        </p:txBody>
      </p:sp>
    </p:spTree>
    <p:extLst>
      <p:ext uri="{BB962C8B-B14F-4D97-AF65-F5344CB8AC3E}">
        <p14:creationId xmlns:p14="http://schemas.microsoft.com/office/powerpoint/2010/main" val="230710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56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5619">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5619">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5619">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5619">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5619">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95619">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495619">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495619">
                                            <p:txEl>
                                              <p:pRg st="9" end="9"/>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5619" grpId="0" build="p" bldLvl="2" autoUpdateAnimBg="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B9C711B6-3F64-48C4-97E2-D78FD54A7D53}" type="slidenum">
              <a:rPr lang="en-US"/>
              <a:pPr>
                <a:defRPr/>
              </a:pPr>
              <a:t>19</a:t>
            </a:fld>
            <a:endParaRPr lang="en-US"/>
          </a:p>
        </p:txBody>
      </p:sp>
      <p:sp>
        <p:nvSpPr>
          <p:cNvPr id="486402" name="Rectangle 2"/>
          <p:cNvSpPr>
            <a:spLocks noGrp="1"/>
          </p:cNvSpPr>
          <p:nvPr>
            <p:ph type="title" idx="4294967295"/>
          </p:nvPr>
        </p:nvSpPr>
        <p:spPr>
          <a:xfrm>
            <a:off x="685800" y="381000"/>
            <a:ext cx="7772400" cy="685800"/>
          </a:xfrm>
        </p:spPr>
        <p:txBody>
          <a:bodyPr/>
          <a:lstStyle/>
          <a:p>
            <a:pPr algn="ctr"/>
            <a:r>
              <a:rPr lang="en-US" sz="4000" smtClean="0">
                <a:latin typeface="Tw Cen MT" pitchFamily="34" charset="0"/>
              </a:rPr>
              <a:t>Moral Hazard</a:t>
            </a:r>
          </a:p>
        </p:txBody>
      </p:sp>
      <p:sp>
        <p:nvSpPr>
          <p:cNvPr id="486403" name="Rectangle 3"/>
          <p:cNvSpPr>
            <a:spLocks noGrp="1"/>
          </p:cNvSpPr>
          <p:nvPr>
            <p:ph type="body" idx="4294967295"/>
          </p:nvPr>
        </p:nvSpPr>
        <p:spPr>
          <a:xfrm>
            <a:off x="0" y="1600200"/>
            <a:ext cx="8931275" cy="5257800"/>
          </a:xfrm>
        </p:spPr>
        <p:txBody>
          <a:bodyPr>
            <a:normAutofit lnSpcReduction="10000"/>
          </a:bodyPr>
          <a:lstStyle/>
          <a:p>
            <a:pPr>
              <a:lnSpc>
                <a:spcPct val="90000"/>
              </a:lnSpc>
            </a:pPr>
            <a:r>
              <a:rPr lang="en-US" sz="2500" u="sng" dirty="0" smtClean="0">
                <a:latin typeface="Tw Cen MT" pitchFamily="34" charset="0"/>
              </a:rPr>
              <a:t>General:</a:t>
            </a:r>
            <a:r>
              <a:rPr lang="en-US" sz="2500" dirty="0" smtClean="0">
                <a:latin typeface="Tw Cen MT" pitchFamily="34" charset="0"/>
              </a:rPr>
              <a:t>  A situation in which the seller has relevant information that the buyer lacks about some </a:t>
            </a:r>
            <a:r>
              <a:rPr lang="en-US" sz="2500" b="1" i="1" dirty="0" smtClean="0">
                <a:latin typeface="Tw Cen MT" pitchFamily="34" charset="0"/>
              </a:rPr>
              <a:t>action</a:t>
            </a:r>
            <a:r>
              <a:rPr lang="en-US" sz="2500" dirty="0" smtClean="0">
                <a:latin typeface="Tw Cen MT" pitchFamily="34" charset="0"/>
              </a:rPr>
              <a:t> that they (seller) take that affects product quality. </a:t>
            </a:r>
          </a:p>
          <a:p>
            <a:pPr>
              <a:lnSpc>
                <a:spcPct val="90000"/>
              </a:lnSpc>
            </a:pPr>
            <a:endParaRPr lang="en-US" sz="2500" b="1" dirty="0" smtClean="0">
              <a:latin typeface="Tw Cen MT" pitchFamily="34" charset="0"/>
            </a:endParaRPr>
          </a:p>
          <a:p>
            <a:pPr>
              <a:lnSpc>
                <a:spcPct val="90000"/>
              </a:lnSpc>
            </a:pPr>
            <a:r>
              <a:rPr lang="en-US" sz="2500" u="sng" dirty="0" smtClean="0">
                <a:latin typeface="Tw Cen MT" pitchFamily="34" charset="0"/>
              </a:rPr>
              <a:t>Credit Market</a:t>
            </a:r>
            <a:r>
              <a:rPr lang="en-US" sz="2500" dirty="0" smtClean="0">
                <a:latin typeface="Tw Cen MT" pitchFamily="34" charset="0"/>
              </a:rPr>
              <a:t>: Borrower has more information about what he does  (actions he takes) with the money -- and thus also about the probability of default -- than the lender.</a:t>
            </a:r>
          </a:p>
          <a:p>
            <a:pPr>
              <a:lnSpc>
                <a:spcPct val="90000"/>
              </a:lnSpc>
            </a:pPr>
            <a:endParaRPr lang="en-US" sz="2500" dirty="0" smtClean="0">
              <a:latin typeface="Tw Cen MT" pitchFamily="34" charset="0"/>
            </a:endParaRPr>
          </a:p>
          <a:p>
            <a:pPr>
              <a:lnSpc>
                <a:spcPct val="90000"/>
              </a:lnSpc>
            </a:pPr>
            <a:r>
              <a:rPr lang="en-US" sz="2500" u="sng" dirty="0" smtClean="0">
                <a:latin typeface="Tw Cen MT" pitchFamily="34" charset="0"/>
              </a:rPr>
              <a:t>Implication:</a:t>
            </a:r>
            <a:r>
              <a:rPr lang="en-US" sz="2500" dirty="0" smtClean="0">
                <a:latin typeface="Tw Cen MT" pitchFamily="34" charset="0"/>
              </a:rPr>
              <a:t> The lender may be unwilling to raise the interest rate </a:t>
            </a:r>
            <a:r>
              <a:rPr lang="en-US" sz="2500" b="1" i="1" dirty="0" smtClean="0">
                <a:latin typeface="Tw Cen MT" pitchFamily="34" charset="0"/>
              </a:rPr>
              <a:t>even if there exists excess demand</a:t>
            </a:r>
            <a:r>
              <a:rPr lang="en-US" sz="2500" dirty="0" smtClean="0">
                <a:latin typeface="Tw Cen MT" pitchFamily="34" charset="0"/>
              </a:rPr>
              <a:t>.  </a:t>
            </a:r>
          </a:p>
          <a:p>
            <a:pPr>
              <a:lnSpc>
                <a:spcPct val="90000"/>
              </a:lnSpc>
            </a:pPr>
            <a:endParaRPr lang="en-US" sz="2500" dirty="0" smtClean="0">
              <a:latin typeface="Tw Cen MT" pitchFamily="34" charset="0"/>
            </a:endParaRPr>
          </a:p>
          <a:p>
            <a:pPr>
              <a:lnSpc>
                <a:spcPct val="90000"/>
              </a:lnSpc>
            </a:pPr>
            <a:r>
              <a:rPr lang="en-US" sz="2500" u="sng" dirty="0" smtClean="0">
                <a:latin typeface="Tw Cen MT" pitchFamily="34" charset="0"/>
              </a:rPr>
              <a:t>Why?</a:t>
            </a:r>
            <a:r>
              <a:rPr lang="en-US" sz="2500" dirty="0" smtClean="0">
                <a:latin typeface="Tw Cen MT" pitchFamily="34" charset="0"/>
              </a:rPr>
              <a:t> Because by increasing the interest rate, the lender induces the borrower to do things that reduce the probability of repayment and thus lowers his own profit.</a:t>
            </a:r>
          </a:p>
        </p:txBody>
      </p:sp>
    </p:spTree>
    <p:extLst>
      <p:ext uri="{BB962C8B-B14F-4D97-AF65-F5344CB8AC3E}">
        <p14:creationId xmlns:p14="http://schemas.microsoft.com/office/powerpoint/2010/main" val="42364351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8640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86403">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86403">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8640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86403" grpId="0" build="p"/>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800" y="273050"/>
            <a:ext cx="8775700" cy="869950"/>
          </a:xfrm>
        </p:spPr>
        <p:txBody>
          <a:bodyPr/>
          <a:lstStyle/>
          <a:p>
            <a:pPr algn="ctr"/>
            <a:r>
              <a:rPr lang="en-US" dirty="0" smtClean="0"/>
              <a:t>How to Keep It Straight: Credit</a:t>
            </a:r>
            <a:endParaRPr lang="en-US" dirty="0"/>
          </a:p>
        </p:txBody>
      </p:sp>
      <p:sp>
        <p:nvSpPr>
          <p:cNvPr id="3" name="Content Placeholder 2"/>
          <p:cNvSpPr>
            <a:spLocks noGrp="1"/>
          </p:cNvSpPr>
          <p:nvPr>
            <p:ph sz="quarter" idx="2"/>
          </p:nvPr>
        </p:nvSpPr>
        <p:spPr>
          <a:xfrm>
            <a:off x="609600" y="2286000"/>
            <a:ext cx="7848600" cy="3949700"/>
          </a:xfrm>
        </p:spPr>
        <p:txBody>
          <a:bodyPr/>
          <a:lstStyle/>
          <a:p>
            <a:r>
              <a:rPr lang="en-US" dirty="0" smtClean="0"/>
              <a:t>Slick Willies get the credit (adverse selection)</a:t>
            </a:r>
          </a:p>
          <a:p>
            <a:r>
              <a:rPr lang="en-US" dirty="0" smtClean="0"/>
              <a:t>Once I have credit, I act in ways that increase the risk of default</a:t>
            </a:r>
          </a:p>
          <a:p>
            <a:pPr lvl="1"/>
            <a:r>
              <a:rPr lang="en-US" dirty="0" smtClean="0"/>
              <a:t>Plant hi-risk (but high expected return) crops</a:t>
            </a:r>
          </a:p>
          <a:p>
            <a:pPr lvl="2"/>
            <a:r>
              <a:rPr lang="en-US" dirty="0" smtClean="0"/>
              <a:t>If crop fails, I walk away from the loan</a:t>
            </a:r>
          </a:p>
          <a:p>
            <a:pPr lvl="1"/>
            <a:r>
              <a:rPr lang="en-US" dirty="0" smtClean="0"/>
              <a:t>Run off with the money</a:t>
            </a:r>
          </a:p>
        </p:txBody>
      </p:sp>
      <p:sp>
        <p:nvSpPr>
          <p:cNvPr id="7" name="Slide Number Placeholder 6"/>
          <p:cNvSpPr>
            <a:spLocks noGrp="1"/>
          </p:cNvSpPr>
          <p:nvPr>
            <p:ph type="sldNum" sz="quarter" idx="11"/>
          </p:nvPr>
        </p:nvSpPr>
        <p:spPr/>
        <p:txBody>
          <a:bodyPr>
            <a:normAutofit fontScale="85000" lnSpcReduction="20000"/>
          </a:bodyPr>
          <a:lstStyle/>
          <a:p>
            <a:pPr>
              <a:defRPr/>
            </a:pPr>
            <a:fld id="{E02371F3-98F5-4D89-B183-69953302EF47}" type="slidenum">
              <a:rPr lang="en-US" smtClean="0"/>
              <a:pPr>
                <a:defRPr/>
              </a:pPr>
              <a:t>20</a:t>
            </a:fld>
            <a:endParaRPr lang="en-US"/>
          </a:p>
        </p:txBody>
      </p:sp>
    </p:spTree>
    <p:extLst>
      <p:ext uri="{BB962C8B-B14F-4D97-AF65-F5344CB8AC3E}">
        <p14:creationId xmlns:p14="http://schemas.microsoft.com/office/powerpoint/2010/main" val="3282950285"/>
      </p:ext>
    </p:extLst>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11"/>
          <p:cNvSpPr>
            <a:spLocks noGrp="1"/>
          </p:cNvSpPr>
          <p:nvPr>
            <p:ph type="sldNum" sz="quarter" idx="11"/>
          </p:nvPr>
        </p:nvSpPr>
        <p:spPr/>
        <p:txBody>
          <a:bodyPr>
            <a:normAutofit fontScale="85000" lnSpcReduction="20000"/>
          </a:bodyPr>
          <a:lstStyle/>
          <a:p>
            <a:pPr>
              <a:defRPr/>
            </a:pPr>
            <a:fld id="{FA1352E3-8F2F-4E36-8153-FB5BEC6F1C35}" type="slidenum">
              <a:rPr lang="en-US"/>
              <a:pPr>
                <a:defRPr/>
              </a:pPr>
              <a:t>21</a:t>
            </a:fld>
            <a:endParaRPr lang="en-US"/>
          </a:p>
        </p:txBody>
      </p:sp>
      <p:sp>
        <p:nvSpPr>
          <p:cNvPr id="509954" name="Rectangle 2"/>
          <p:cNvSpPr>
            <a:spLocks noGrp="1"/>
          </p:cNvSpPr>
          <p:nvPr>
            <p:ph type="body" idx="4294967295"/>
          </p:nvPr>
        </p:nvSpPr>
        <p:spPr>
          <a:xfrm>
            <a:off x="409575" y="1524000"/>
            <a:ext cx="8229600" cy="4754563"/>
          </a:xfrm>
        </p:spPr>
        <p:txBody>
          <a:bodyPr/>
          <a:lstStyle/>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a:p>
            <a:endParaRPr lang="en-US" dirty="0" smtClean="0">
              <a:latin typeface="Tw Cen MT" pitchFamily="34" charset="0"/>
            </a:endParaRPr>
          </a:p>
        </p:txBody>
      </p:sp>
      <p:sp>
        <p:nvSpPr>
          <p:cNvPr id="509955" name="Rectangle 3"/>
          <p:cNvSpPr>
            <a:spLocks noGrp="1"/>
          </p:cNvSpPr>
          <p:nvPr>
            <p:ph type="title" idx="4294967295"/>
          </p:nvPr>
        </p:nvSpPr>
        <p:spPr>
          <a:xfrm>
            <a:off x="457200" y="152400"/>
            <a:ext cx="8229600" cy="944563"/>
          </a:xfrm>
        </p:spPr>
        <p:txBody>
          <a:bodyPr/>
          <a:lstStyle/>
          <a:p>
            <a:pPr algn="ctr"/>
            <a:r>
              <a:rPr lang="en-US" sz="4000" dirty="0" smtClean="0">
                <a:latin typeface="Tw Cen MT" pitchFamily="34" charset="0"/>
              </a:rPr>
              <a:t>Why is credit different from a potato?</a:t>
            </a:r>
          </a:p>
        </p:txBody>
      </p:sp>
      <p:pic>
        <p:nvPicPr>
          <p:cNvPr id="509956" name="Picture 4"/>
          <p:cNvPicPr>
            <a:picLocks noChangeAspect="1" noChangeArrowheads="1"/>
          </p:cNvPicPr>
          <p:nvPr/>
        </p:nvPicPr>
        <p:blipFill>
          <a:blip r:embed="rId2" cstate="print"/>
          <a:srcRect/>
          <a:stretch>
            <a:fillRect/>
          </a:stretch>
        </p:blipFill>
        <p:spPr bwMode="auto">
          <a:xfrm>
            <a:off x="457200" y="2209800"/>
            <a:ext cx="3043238" cy="2282825"/>
          </a:xfrm>
          <a:prstGeom prst="rect">
            <a:avLst/>
          </a:prstGeom>
          <a:noFill/>
          <a:ln w="9525">
            <a:noFill/>
            <a:miter lim="800000"/>
            <a:headEnd/>
            <a:tailEnd/>
          </a:ln>
          <a:effectLst/>
        </p:spPr>
      </p:pic>
      <p:pic>
        <p:nvPicPr>
          <p:cNvPr id="509957" name="Picture 5"/>
          <p:cNvPicPr>
            <a:picLocks noChangeAspect="1" noChangeArrowheads="1"/>
          </p:cNvPicPr>
          <p:nvPr/>
        </p:nvPicPr>
        <p:blipFill>
          <a:blip r:embed="rId3" cstate="print"/>
          <a:srcRect/>
          <a:stretch>
            <a:fillRect/>
          </a:stretch>
        </p:blipFill>
        <p:spPr bwMode="auto">
          <a:xfrm>
            <a:off x="4267200" y="2057400"/>
            <a:ext cx="3529013" cy="2414588"/>
          </a:xfrm>
          <a:prstGeom prst="rect">
            <a:avLst/>
          </a:prstGeom>
          <a:noFill/>
          <a:ln w="9525">
            <a:noFill/>
            <a:miter lim="800000"/>
            <a:headEnd/>
            <a:tailEnd/>
          </a:ln>
          <a:effectLst/>
        </p:spPr>
      </p:pic>
      <p:sp>
        <p:nvSpPr>
          <p:cNvPr id="509958" name="Text Box 6"/>
          <p:cNvSpPr txBox="1">
            <a:spLocks noChangeArrowheads="1"/>
          </p:cNvSpPr>
          <p:nvPr/>
        </p:nvSpPr>
        <p:spPr bwMode="auto">
          <a:xfrm>
            <a:off x="3657600" y="2895600"/>
            <a:ext cx="685800" cy="1311275"/>
          </a:xfrm>
          <a:prstGeom prst="rect">
            <a:avLst/>
          </a:prstGeom>
          <a:noFill/>
          <a:ln w="9525">
            <a:noFill/>
            <a:miter lim="800000"/>
            <a:headEnd/>
            <a:tailEnd/>
          </a:ln>
          <a:effectLst/>
        </p:spPr>
        <p:txBody>
          <a:bodyPr>
            <a:spAutoFit/>
          </a:bodyPr>
          <a:lstStyle/>
          <a:p>
            <a:pPr>
              <a:spcBef>
                <a:spcPct val="50000"/>
              </a:spcBef>
            </a:pPr>
            <a:r>
              <a:rPr lang="en-US" sz="8000"/>
              <a:t>=</a:t>
            </a:r>
          </a:p>
        </p:txBody>
      </p:sp>
      <p:sp>
        <p:nvSpPr>
          <p:cNvPr id="509959" name="Text Box 7"/>
          <p:cNvSpPr txBox="1">
            <a:spLocks noChangeArrowheads="1"/>
          </p:cNvSpPr>
          <p:nvPr/>
        </p:nvSpPr>
        <p:spPr bwMode="auto">
          <a:xfrm>
            <a:off x="8077200" y="2514600"/>
            <a:ext cx="762000" cy="1311275"/>
          </a:xfrm>
          <a:prstGeom prst="rect">
            <a:avLst/>
          </a:prstGeom>
          <a:noFill/>
          <a:ln w="9525">
            <a:noFill/>
            <a:miter lim="800000"/>
            <a:headEnd/>
            <a:tailEnd/>
          </a:ln>
          <a:effectLst/>
        </p:spPr>
        <p:txBody>
          <a:bodyPr>
            <a:spAutoFit/>
          </a:bodyPr>
          <a:lstStyle/>
          <a:p>
            <a:pPr>
              <a:spcBef>
                <a:spcPct val="50000"/>
              </a:spcBef>
            </a:pPr>
            <a:r>
              <a:rPr lang="en-US" sz="8000"/>
              <a:t>?</a:t>
            </a:r>
          </a:p>
        </p:txBody>
      </p:sp>
    </p:spTree>
    <p:extLst>
      <p:ext uri="{BB962C8B-B14F-4D97-AF65-F5344CB8AC3E}">
        <p14:creationId xmlns:p14="http://schemas.microsoft.com/office/powerpoint/2010/main" val="1820118178"/>
      </p:ext>
    </p:extLst>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F07A5F76-00C1-44EB-8D43-16B5912B5624}" type="slidenum">
              <a:rPr lang="en-US"/>
              <a:pPr>
                <a:defRPr/>
              </a:pPr>
              <a:t>22</a:t>
            </a:fld>
            <a:endParaRPr lang="en-US"/>
          </a:p>
        </p:txBody>
      </p:sp>
      <p:sp>
        <p:nvSpPr>
          <p:cNvPr id="502786" name="Rectangle 2"/>
          <p:cNvSpPr>
            <a:spLocks noGrp="1"/>
          </p:cNvSpPr>
          <p:nvPr>
            <p:ph type="title" idx="4294967295"/>
          </p:nvPr>
        </p:nvSpPr>
        <p:spPr/>
        <p:txBody>
          <a:bodyPr/>
          <a:lstStyle/>
          <a:p>
            <a:pPr algn="ctr"/>
            <a:r>
              <a:rPr lang="en-US" sz="4000" b="1" dirty="0" smtClean="0">
                <a:latin typeface="Tw Cen MT" pitchFamily="34" charset="0"/>
              </a:rPr>
              <a:t>Reason #1:  Credit is exchanged over TIME</a:t>
            </a:r>
          </a:p>
        </p:txBody>
      </p:sp>
      <p:sp>
        <p:nvSpPr>
          <p:cNvPr id="502787" name="Rectangle 3"/>
          <p:cNvSpPr>
            <a:spLocks noGrp="1"/>
          </p:cNvSpPr>
          <p:nvPr>
            <p:ph type="body" idx="4294967295"/>
          </p:nvPr>
        </p:nvSpPr>
        <p:spPr/>
        <p:txBody>
          <a:bodyPr/>
          <a:lstStyle/>
          <a:p>
            <a:r>
              <a:rPr lang="en-US" dirty="0" smtClean="0">
                <a:latin typeface="Tw Cen MT" pitchFamily="34" charset="0"/>
              </a:rPr>
              <a:t>Potato transaction is instantaneous</a:t>
            </a:r>
          </a:p>
          <a:p>
            <a:endParaRPr lang="en-US" dirty="0" smtClean="0">
              <a:latin typeface="Tw Cen MT" pitchFamily="34" charset="0"/>
            </a:endParaRPr>
          </a:p>
          <a:p>
            <a:r>
              <a:rPr lang="en-US" dirty="0" smtClean="0">
                <a:latin typeface="Tw Cen MT" pitchFamily="34" charset="0"/>
              </a:rPr>
              <a:t>Credit transaction requires an </a:t>
            </a:r>
            <a:r>
              <a:rPr lang="en-US" i="1" dirty="0" smtClean="0">
                <a:latin typeface="Tw Cen MT" pitchFamily="34" charset="0"/>
              </a:rPr>
              <a:t>inter-temporal </a:t>
            </a:r>
            <a:r>
              <a:rPr lang="en-US" dirty="0" smtClean="0">
                <a:latin typeface="Tw Cen MT" pitchFamily="34" charset="0"/>
              </a:rPr>
              <a:t>exchange</a:t>
            </a:r>
          </a:p>
          <a:p>
            <a:endParaRPr lang="en-US" i="1" dirty="0" smtClean="0">
              <a:latin typeface="Tw Cen MT" pitchFamily="34" charset="0"/>
            </a:endParaRPr>
          </a:p>
          <a:p>
            <a:r>
              <a:rPr lang="en-US" dirty="0" smtClean="0">
                <a:latin typeface="Tw Cen MT" pitchFamily="34" charset="0"/>
              </a:rPr>
              <a:t>Think about this a bit more carefully…</a:t>
            </a:r>
          </a:p>
          <a:p>
            <a:endParaRPr lang="en-US" dirty="0" smtClean="0">
              <a:latin typeface="Tw Cen MT" pitchFamily="34" charset="0"/>
            </a:endParaRPr>
          </a:p>
        </p:txBody>
      </p:sp>
    </p:spTree>
    <p:extLst>
      <p:ext uri="{BB962C8B-B14F-4D97-AF65-F5344CB8AC3E}">
        <p14:creationId xmlns:p14="http://schemas.microsoft.com/office/powerpoint/2010/main" val="2172890736"/>
      </p:ext>
    </p:extLst>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E8FFD6A0-8C40-44ED-B4EE-7A76DBDF8412}" type="slidenum">
              <a:rPr lang="en-US"/>
              <a:pPr>
                <a:defRPr/>
              </a:pPr>
              <a:t>23</a:t>
            </a:fld>
            <a:endParaRPr lang="en-US"/>
          </a:p>
        </p:txBody>
      </p:sp>
      <p:sp>
        <p:nvSpPr>
          <p:cNvPr id="476162" name="Rectangle 2"/>
          <p:cNvSpPr>
            <a:spLocks noGrp="1"/>
          </p:cNvSpPr>
          <p:nvPr>
            <p:ph type="title" idx="4294967295"/>
          </p:nvPr>
        </p:nvSpPr>
        <p:spPr>
          <a:xfrm>
            <a:off x="762000" y="279400"/>
            <a:ext cx="7772400" cy="838200"/>
          </a:xfrm>
        </p:spPr>
        <p:txBody>
          <a:bodyPr/>
          <a:lstStyle/>
          <a:p>
            <a:r>
              <a:rPr lang="en-US" sz="3200" dirty="0" smtClean="0">
                <a:latin typeface="Tw Cen MT" pitchFamily="34" charset="0"/>
              </a:rPr>
              <a:t>What is being traded in a credit transaction?</a:t>
            </a:r>
          </a:p>
        </p:txBody>
      </p:sp>
      <p:sp>
        <p:nvSpPr>
          <p:cNvPr id="476163" name="Rectangle 3"/>
          <p:cNvSpPr>
            <a:spLocks noGrp="1"/>
          </p:cNvSpPr>
          <p:nvPr>
            <p:ph type="body" idx="4294967295"/>
          </p:nvPr>
        </p:nvSpPr>
        <p:spPr>
          <a:xfrm>
            <a:off x="152400" y="1638300"/>
            <a:ext cx="8801100" cy="5067300"/>
          </a:xfrm>
        </p:spPr>
        <p:txBody>
          <a:bodyPr>
            <a:normAutofit lnSpcReduction="10000"/>
          </a:bodyPr>
          <a:lstStyle/>
          <a:p>
            <a:pPr>
              <a:lnSpc>
                <a:spcPct val="80000"/>
              </a:lnSpc>
            </a:pPr>
            <a:r>
              <a:rPr lang="en-US" sz="2800" dirty="0" smtClean="0">
                <a:latin typeface="Tw Cen MT" pitchFamily="34" charset="0"/>
              </a:rPr>
              <a:t>The inter-temporal use of resources</a:t>
            </a:r>
          </a:p>
          <a:p>
            <a:pPr lvl="1">
              <a:lnSpc>
                <a:spcPct val="80000"/>
              </a:lnSpc>
            </a:pPr>
            <a:r>
              <a:rPr lang="en-US" sz="2400" dirty="0" smtClean="0">
                <a:latin typeface="Tw Cen MT" pitchFamily="34" charset="0"/>
              </a:rPr>
              <a:t>Lender gives up the use of resources today in return for a promise to get resources tomorrow.</a:t>
            </a:r>
          </a:p>
          <a:p>
            <a:pPr lvl="1">
              <a:lnSpc>
                <a:spcPct val="80000"/>
              </a:lnSpc>
            </a:pPr>
            <a:r>
              <a:rPr lang="en-US" sz="2400" dirty="0" smtClean="0">
                <a:latin typeface="Tw Cen MT" pitchFamily="34" charset="0"/>
              </a:rPr>
              <a:t>Borrower receives the resources today in return for a promise to pay them back tomorrow.</a:t>
            </a:r>
          </a:p>
          <a:p>
            <a:pPr lvl="1">
              <a:lnSpc>
                <a:spcPct val="80000"/>
              </a:lnSpc>
            </a:pPr>
            <a:endParaRPr lang="en-US" sz="2200" dirty="0" smtClean="0">
              <a:latin typeface="Tw Cen MT" pitchFamily="34" charset="0"/>
            </a:endParaRPr>
          </a:p>
          <a:p>
            <a:pPr>
              <a:lnSpc>
                <a:spcPct val="80000"/>
              </a:lnSpc>
            </a:pPr>
            <a:r>
              <a:rPr lang="en-US" sz="2800" dirty="0" smtClean="0">
                <a:latin typeface="Tw Cen MT" pitchFamily="34" charset="0"/>
              </a:rPr>
              <a:t>So turning things around a bit, we can think of…</a:t>
            </a:r>
          </a:p>
          <a:p>
            <a:pPr lvl="1">
              <a:lnSpc>
                <a:spcPct val="80000"/>
              </a:lnSpc>
            </a:pPr>
            <a:r>
              <a:rPr lang="en-US" sz="2400" dirty="0" smtClean="0">
                <a:latin typeface="Tw Cen MT" pitchFamily="34" charset="0"/>
              </a:rPr>
              <a:t>Borrower is “selling” a promise that he will give the lender resources to use in the future.  In return he gets to use the resources today.</a:t>
            </a:r>
          </a:p>
          <a:p>
            <a:pPr lvl="1">
              <a:lnSpc>
                <a:spcPct val="80000"/>
              </a:lnSpc>
            </a:pPr>
            <a:r>
              <a:rPr lang="en-US" sz="2400" dirty="0" smtClean="0">
                <a:latin typeface="Tw Cen MT" pitchFamily="34" charset="0"/>
              </a:rPr>
              <a:t>Lender is “buying” this promise that the borrower will repay resources in the future.  In return, he gives up the use of resources today.</a:t>
            </a:r>
          </a:p>
          <a:p>
            <a:pPr lvl="1">
              <a:lnSpc>
                <a:spcPct val="80000"/>
              </a:lnSpc>
            </a:pPr>
            <a:endParaRPr lang="en-US" sz="2200" dirty="0" smtClean="0">
              <a:latin typeface="Tw Cen MT" pitchFamily="34" charset="0"/>
            </a:endParaRPr>
          </a:p>
          <a:p>
            <a:pPr>
              <a:lnSpc>
                <a:spcPct val="80000"/>
              </a:lnSpc>
            </a:pPr>
            <a:r>
              <a:rPr lang="en-US" sz="2800" dirty="0" smtClean="0">
                <a:latin typeface="Tw Cen MT" pitchFamily="34" charset="0"/>
              </a:rPr>
              <a:t>This implies that…</a:t>
            </a:r>
          </a:p>
          <a:p>
            <a:pPr lvl="1">
              <a:lnSpc>
                <a:spcPct val="80000"/>
              </a:lnSpc>
            </a:pPr>
            <a:endParaRPr lang="en-US" sz="2200" dirty="0" smtClean="0">
              <a:latin typeface="Tw Cen MT" pitchFamily="34" charset="0"/>
            </a:endParaRPr>
          </a:p>
        </p:txBody>
      </p:sp>
    </p:spTree>
    <p:extLst>
      <p:ext uri="{BB962C8B-B14F-4D97-AF65-F5344CB8AC3E}">
        <p14:creationId xmlns:p14="http://schemas.microsoft.com/office/powerpoint/2010/main" val="37637496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61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761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761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76163">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76163">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76163">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476163">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6163" grpId="0" build="p" bldLvl="2" autoUpdateAnimBg="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BBA8C4FD-76AE-481E-BC23-220933B0580F}" type="slidenum">
              <a:rPr lang="en-US"/>
              <a:pPr>
                <a:defRPr/>
              </a:pPr>
              <a:t>24</a:t>
            </a:fld>
            <a:endParaRPr lang="en-US"/>
          </a:p>
        </p:txBody>
      </p:sp>
      <p:sp>
        <p:nvSpPr>
          <p:cNvPr id="503810" name="Rectangle 2"/>
          <p:cNvSpPr>
            <a:spLocks noGrp="1"/>
          </p:cNvSpPr>
          <p:nvPr>
            <p:ph type="title" idx="4294967295"/>
          </p:nvPr>
        </p:nvSpPr>
        <p:spPr/>
        <p:txBody>
          <a:bodyPr/>
          <a:lstStyle/>
          <a:p>
            <a:r>
              <a:rPr lang="en-US" sz="4000" dirty="0" smtClean="0">
                <a:latin typeface="Tw Cen MT" pitchFamily="34" charset="0"/>
              </a:rPr>
              <a:t>Reason #2:  Repayment is UNCERTAIN</a:t>
            </a:r>
          </a:p>
        </p:txBody>
      </p:sp>
      <p:sp>
        <p:nvSpPr>
          <p:cNvPr id="503811" name="Rectangle 3"/>
          <p:cNvSpPr>
            <a:spLocks noGrp="1"/>
          </p:cNvSpPr>
          <p:nvPr>
            <p:ph type="body" idx="4294967295"/>
          </p:nvPr>
        </p:nvSpPr>
        <p:spPr>
          <a:xfrm>
            <a:off x="152400" y="1536700"/>
            <a:ext cx="8788400" cy="5321300"/>
          </a:xfrm>
        </p:spPr>
        <p:txBody>
          <a:bodyPr>
            <a:normAutofit fontScale="92500" lnSpcReduction="10000"/>
          </a:bodyPr>
          <a:lstStyle/>
          <a:p>
            <a:r>
              <a:rPr lang="en-US" sz="2500" u="sng" dirty="0" smtClean="0">
                <a:latin typeface="Tw Cen MT" pitchFamily="34" charset="0"/>
              </a:rPr>
              <a:t>Involuntary default:</a:t>
            </a:r>
          </a:p>
          <a:p>
            <a:pPr lvl="1"/>
            <a:r>
              <a:rPr lang="en-US" sz="2400" dirty="0" smtClean="0">
                <a:latin typeface="Tw Cen MT" pitchFamily="34" charset="0"/>
              </a:rPr>
              <a:t>Borrowers (farmers, business owners, …) face lots of risk;</a:t>
            </a:r>
          </a:p>
          <a:p>
            <a:pPr lvl="1"/>
            <a:r>
              <a:rPr lang="en-US" sz="2400" dirty="0" smtClean="0">
                <a:latin typeface="Tw Cen MT" pitchFamily="34" charset="0"/>
              </a:rPr>
              <a:t>Borrower may be </a:t>
            </a:r>
            <a:r>
              <a:rPr lang="en-US" sz="2400" i="1" dirty="0" smtClean="0">
                <a:latin typeface="Tw Cen MT" pitchFamily="34" charset="0"/>
              </a:rPr>
              <a:t>unable to repay </a:t>
            </a:r>
            <a:r>
              <a:rPr lang="en-US" sz="2400" dirty="0" smtClean="0">
                <a:latin typeface="Tw Cen MT" pitchFamily="34" charset="0"/>
              </a:rPr>
              <a:t>because of negative shock;</a:t>
            </a:r>
          </a:p>
          <a:p>
            <a:pPr lvl="1"/>
            <a:r>
              <a:rPr lang="en-US" sz="2400" dirty="0" smtClean="0">
                <a:latin typeface="Tw Cen MT" pitchFamily="34" charset="0"/>
              </a:rPr>
              <a:t>Is this a concern to lender?</a:t>
            </a:r>
          </a:p>
          <a:p>
            <a:pPr lvl="1"/>
            <a:r>
              <a:rPr lang="en-US" sz="2400" dirty="0" smtClean="0">
                <a:latin typeface="Tw Cen MT" pitchFamily="34" charset="0"/>
              </a:rPr>
              <a:t>Not necessarily…if she can correctly evaluate the risk of each borrower she can charge higher </a:t>
            </a:r>
            <a:r>
              <a:rPr lang="en-US" sz="2400" dirty="0" err="1" smtClean="0">
                <a:latin typeface="Tw Cen MT" pitchFamily="34" charset="0"/>
              </a:rPr>
              <a:t>i</a:t>
            </a:r>
            <a:r>
              <a:rPr lang="en-US" sz="2400" dirty="0" smtClean="0">
                <a:latin typeface="Tw Cen MT" pitchFamily="34" charset="0"/>
              </a:rPr>
              <a:t>.  </a:t>
            </a:r>
          </a:p>
          <a:p>
            <a:pPr lvl="1"/>
            <a:r>
              <a:rPr lang="en-US" sz="2400" dirty="0" smtClean="0">
                <a:latin typeface="Tw Cen MT" pitchFamily="34" charset="0"/>
              </a:rPr>
              <a:t>What things determine risk??</a:t>
            </a:r>
          </a:p>
          <a:p>
            <a:pPr lvl="1"/>
            <a:r>
              <a:rPr lang="en-US" sz="2400" dirty="0" smtClean="0">
                <a:latin typeface="Tw Cen MT" pitchFamily="34" charset="0"/>
              </a:rPr>
              <a:t>“Intrinsic” </a:t>
            </a:r>
            <a:r>
              <a:rPr lang="en-US" sz="2400" i="1" dirty="0" smtClean="0">
                <a:latin typeface="Tw Cen MT" pitchFamily="34" charset="0"/>
              </a:rPr>
              <a:t>characteristics</a:t>
            </a:r>
            <a:r>
              <a:rPr lang="en-US" sz="2400" dirty="0" smtClean="0">
                <a:latin typeface="Tw Cen MT" pitchFamily="34" charset="0"/>
              </a:rPr>
              <a:t> of the investment AND borrower’s </a:t>
            </a:r>
            <a:r>
              <a:rPr lang="en-US" sz="2400" i="1" dirty="0" smtClean="0">
                <a:latin typeface="Tw Cen MT" pitchFamily="34" charset="0"/>
              </a:rPr>
              <a:t>actions</a:t>
            </a:r>
            <a:r>
              <a:rPr lang="en-US" sz="2400" dirty="0" smtClean="0">
                <a:latin typeface="Tw Cen MT" pitchFamily="34" charset="0"/>
              </a:rPr>
              <a:t>.</a:t>
            </a:r>
          </a:p>
          <a:p>
            <a:pPr lvl="1"/>
            <a:endParaRPr lang="en-US" sz="2400" dirty="0" smtClean="0">
              <a:latin typeface="Tw Cen MT" pitchFamily="34" charset="0"/>
            </a:endParaRPr>
          </a:p>
          <a:p>
            <a:r>
              <a:rPr lang="en-US" sz="2500" u="sng" dirty="0" smtClean="0">
                <a:latin typeface="Tw Cen MT" pitchFamily="34" charset="0"/>
              </a:rPr>
              <a:t>Voluntary default:</a:t>
            </a:r>
          </a:p>
          <a:p>
            <a:pPr lvl="1"/>
            <a:r>
              <a:rPr lang="en-US" sz="2400" dirty="0" smtClean="0">
                <a:latin typeface="Tw Cen MT" pitchFamily="34" charset="0"/>
              </a:rPr>
              <a:t>Borrower is able to repay but chooses not to</a:t>
            </a:r>
          </a:p>
          <a:p>
            <a:pPr lvl="1"/>
            <a:r>
              <a:rPr lang="en-US" sz="2400" dirty="0" smtClean="0">
                <a:latin typeface="Tw Cen MT" pitchFamily="34" charset="0"/>
              </a:rPr>
              <a:t>This is definitely a concern to the lender!</a:t>
            </a:r>
          </a:p>
          <a:p>
            <a:pPr lvl="1"/>
            <a:endParaRPr lang="en-US" sz="2400" dirty="0" smtClean="0">
              <a:latin typeface="Tw Cen MT" pitchFamily="34" charset="0"/>
            </a:endParaRPr>
          </a:p>
          <a:p>
            <a:r>
              <a:rPr lang="en-US" sz="2500" dirty="0" smtClean="0">
                <a:latin typeface="Tw Cen MT" pitchFamily="34" charset="0"/>
              </a:rPr>
              <a:t>This brings us to…</a:t>
            </a:r>
          </a:p>
          <a:p>
            <a:endParaRPr lang="en-US" sz="2500" dirty="0" smtClean="0">
              <a:latin typeface="Tw Cen MT" pitchFamily="34" charset="0"/>
            </a:endParaRPr>
          </a:p>
        </p:txBody>
      </p:sp>
    </p:spTree>
    <p:extLst>
      <p:ext uri="{BB962C8B-B14F-4D97-AF65-F5344CB8AC3E}">
        <p14:creationId xmlns:p14="http://schemas.microsoft.com/office/powerpoint/2010/main" val="6993455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0381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0381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0381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0381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0381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03811">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03811">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03811">
                                            <p:txEl>
                                              <p:pRg st="8" end="8"/>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03811">
                                            <p:txEl>
                                              <p:pRg st="9" end="9"/>
                                            </p:txEl>
                                          </p:spTgt>
                                        </p:tgtEl>
                                        <p:attrNameLst>
                                          <p:attrName>style.visibility</p:attrName>
                                        </p:attrNameLst>
                                      </p:cBhvr>
                                      <p:to>
                                        <p:strVal val="visible"/>
                                      </p:to>
                                    </p:set>
                                  </p:childTnLst>
                                </p:cTn>
                              </p:par>
                              <p:par>
                                <p:cTn id="33" presetID="1" presetClass="entr" presetSubtype="0" fill="hold" grpId="0" nodeType="withEffect">
                                  <p:stCondLst>
                                    <p:cond delay="0"/>
                                  </p:stCondLst>
                                  <p:childTnLst>
                                    <p:set>
                                      <p:cBhvr>
                                        <p:cTn id="34" dur="1" fill="hold">
                                          <p:stCondLst>
                                            <p:cond delay="0"/>
                                          </p:stCondLst>
                                        </p:cTn>
                                        <p:tgtEl>
                                          <p:spTgt spid="503811">
                                            <p:txEl>
                                              <p:pRg st="10" end="1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03811">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3811" grpId="0" build="p"/>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426E5B1C-5894-42D4-B248-38839AD431A1}" type="slidenum">
              <a:rPr lang="en-US"/>
              <a:pPr>
                <a:defRPr/>
              </a:pPr>
              <a:t>25</a:t>
            </a:fld>
            <a:endParaRPr lang="en-US"/>
          </a:p>
        </p:txBody>
      </p:sp>
      <p:sp>
        <p:nvSpPr>
          <p:cNvPr id="478210" name="Rectangle 2"/>
          <p:cNvSpPr>
            <a:spLocks noGrp="1"/>
          </p:cNvSpPr>
          <p:nvPr>
            <p:ph type="body" idx="4294967295"/>
          </p:nvPr>
        </p:nvSpPr>
        <p:spPr>
          <a:xfrm>
            <a:off x="152400" y="1714500"/>
            <a:ext cx="8763000" cy="5295900"/>
          </a:xfrm>
        </p:spPr>
        <p:txBody>
          <a:bodyPr/>
          <a:lstStyle/>
          <a:p>
            <a:pPr>
              <a:lnSpc>
                <a:spcPct val="90000"/>
              </a:lnSpc>
            </a:pPr>
            <a:r>
              <a:rPr lang="en-US" sz="2500" dirty="0" smtClean="0">
                <a:latin typeface="Tw Cen MT" pitchFamily="34" charset="0"/>
              </a:rPr>
              <a:t>A potato is a potato is a potato…You know what you’re getting when you buy it, so information is </a:t>
            </a:r>
            <a:r>
              <a:rPr lang="en-US" sz="2500" i="1" u="sng" dirty="0" smtClean="0">
                <a:latin typeface="Tw Cen MT" pitchFamily="34" charset="0"/>
              </a:rPr>
              <a:t>symmetric.</a:t>
            </a:r>
          </a:p>
          <a:p>
            <a:pPr>
              <a:lnSpc>
                <a:spcPct val="90000"/>
              </a:lnSpc>
            </a:pPr>
            <a:r>
              <a:rPr lang="en-US" sz="2500" dirty="0" smtClean="0">
                <a:latin typeface="Tw Cen MT" pitchFamily="34" charset="0"/>
              </a:rPr>
              <a:t>Not the case with credit!</a:t>
            </a:r>
          </a:p>
          <a:p>
            <a:pPr>
              <a:lnSpc>
                <a:spcPct val="90000"/>
              </a:lnSpc>
            </a:pPr>
            <a:r>
              <a:rPr lang="en-US" sz="2500" dirty="0" smtClean="0">
                <a:latin typeface="Tw Cen MT" pitchFamily="34" charset="0"/>
              </a:rPr>
              <a:t>Recall:  Lender “buys” a promise of resources to be delivered in the future.</a:t>
            </a:r>
          </a:p>
          <a:p>
            <a:pPr>
              <a:lnSpc>
                <a:spcPct val="90000"/>
              </a:lnSpc>
            </a:pPr>
            <a:r>
              <a:rPr lang="en-US" sz="2500" dirty="0" smtClean="0">
                <a:latin typeface="Tw Cen MT" pitchFamily="34" charset="0"/>
              </a:rPr>
              <a:t>What does the quality of this good depend on?</a:t>
            </a:r>
          </a:p>
          <a:p>
            <a:pPr>
              <a:lnSpc>
                <a:spcPct val="90000"/>
              </a:lnSpc>
            </a:pPr>
            <a:r>
              <a:rPr lang="en-US" sz="2500" dirty="0" smtClean="0">
                <a:latin typeface="Tw Cen MT" pitchFamily="34" charset="0"/>
              </a:rPr>
              <a:t>The probability that the borrower delivers!</a:t>
            </a:r>
          </a:p>
          <a:p>
            <a:pPr>
              <a:lnSpc>
                <a:spcPct val="90000"/>
              </a:lnSpc>
            </a:pPr>
            <a:r>
              <a:rPr lang="en-US" sz="2500" dirty="0" smtClean="0">
                <a:latin typeface="Tw Cen MT" pitchFamily="34" charset="0"/>
              </a:rPr>
              <a:t>This, in turn, depends on:</a:t>
            </a:r>
          </a:p>
          <a:p>
            <a:pPr lvl="1">
              <a:lnSpc>
                <a:spcPct val="90000"/>
              </a:lnSpc>
            </a:pPr>
            <a:r>
              <a:rPr lang="en-US" sz="2400" b="1" i="1" dirty="0" smtClean="0">
                <a:latin typeface="Tw Cen MT" pitchFamily="34" charset="0"/>
              </a:rPr>
              <a:t>Characteristics</a:t>
            </a:r>
            <a:r>
              <a:rPr lang="en-US" sz="2400" dirty="0" smtClean="0">
                <a:latin typeface="Tw Cen MT" pitchFamily="34" charset="0"/>
              </a:rPr>
              <a:t> of the borrower (seller of the promise);</a:t>
            </a:r>
          </a:p>
          <a:p>
            <a:pPr lvl="1">
              <a:lnSpc>
                <a:spcPct val="90000"/>
              </a:lnSpc>
            </a:pPr>
            <a:r>
              <a:rPr lang="en-US" sz="2400" b="1" i="1" dirty="0" smtClean="0">
                <a:latin typeface="Tw Cen MT" pitchFamily="34" charset="0"/>
              </a:rPr>
              <a:t>Actions</a:t>
            </a:r>
            <a:r>
              <a:rPr lang="en-US" sz="2400" dirty="0" smtClean="0">
                <a:latin typeface="Tw Cen MT" pitchFamily="34" charset="0"/>
              </a:rPr>
              <a:t> of the borrower (seller of the promise).</a:t>
            </a:r>
          </a:p>
          <a:p>
            <a:pPr>
              <a:lnSpc>
                <a:spcPct val="90000"/>
              </a:lnSpc>
            </a:pPr>
            <a:r>
              <a:rPr lang="en-US" sz="2500" dirty="0" smtClean="0">
                <a:latin typeface="Tw Cen MT" pitchFamily="34" charset="0"/>
              </a:rPr>
              <a:t>Lender has less information about the seller than the seller himself.  So information is </a:t>
            </a:r>
            <a:r>
              <a:rPr lang="en-US" sz="2500" i="1" u="sng" dirty="0" smtClean="0">
                <a:latin typeface="Tw Cen MT" pitchFamily="34" charset="0"/>
              </a:rPr>
              <a:t>asymmetric</a:t>
            </a:r>
            <a:r>
              <a:rPr lang="en-US" sz="2500" dirty="0" smtClean="0">
                <a:latin typeface="Tw Cen MT" pitchFamily="34" charset="0"/>
              </a:rPr>
              <a:t>.</a:t>
            </a:r>
          </a:p>
          <a:p>
            <a:pPr>
              <a:lnSpc>
                <a:spcPct val="90000"/>
              </a:lnSpc>
            </a:pPr>
            <a:endParaRPr lang="en-US" sz="2500" dirty="0" smtClean="0">
              <a:latin typeface="Tw Cen MT" pitchFamily="34" charset="0"/>
            </a:endParaRPr>
          </a:p>
        </p:txBody>
      </p:sp>
      <p:sp>
        <p:nvSpPr>
          <p:cNvPr id="478211" name="Rectangle 3"/>
          <p:cNvSpPr>
            <a:spLocks noGrp="1"/>
          </p:cNvSpPr>
          <p:nvPr>
            <p:ph type="title" idx="4294967295"/>
          </p:nvPr>
        </p:nvSpPr>
        <p:spPr>
          <a:xfrm>
            <a:off x="279400" y="228600"/>
            <a:ext cx="8483600" cy="990600"/>
          </a:xfrm>
        </p:spPr>
        <p:txBody>
          <a:bodyPr/>
          <a:lstStyle/>
          <a:p>
            <a:pPr algn="ctr"/>
            <a:r>
              <a:rPr lang="en-US" sz="4000" smtClean="0">
                <a:latin typeface="Tw Cen MT" pitchFamily="34" charset="0"/>
              </a:rPr>
              <a:t>Reason #3: Information is Asymmetric</a:t>
            </a:r>
          </a:p>
        </p:txBody>
      </p:sp>
    </p:spTree>
    <p:extLst>
      <p:ext uri="{BB962C8B-B14F-4D97-AF65-F5344CB8AC3E}">
        <p14:creationId xmlns:p14="http://schemas.microsoft.com/office/powerpoint/2010/main" val="14176702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821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7821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47821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478210">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478210">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478210">
                                            <p:txEl>
                                              <p:pRg st="5" end="5"/>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478210">
                                            <p:txEl>
                                              <p:pRg st="6" end="6"/>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478210">
                                            <p:txEl>
                                              <p:pRg st="7" end="7"/>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478210">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8210" grpId="0" build="p"/>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62EBE3BE-435F-4D37-BD98-9131DDC86519}" type="slidenum">
              <a:rPr lang="en-US"/>
              <a:pPr>
                <a:defRPr/>
              </a:pPr>
              <a:t>26</a:t>
            </a:fld>
            <a:endParaRPr lang="en-US"/>
          </a:p>
        </p:txBody>
      </p:sp>
      <p:sp>
        <p:nvSpPr>
          <p:cNvPr id="479234" name="Rectangle 2"/>
          <p:cNvSpPr>
            <a:spLocks noGrp="1"/>
          </p:cNvSpPr>
          <p:nvPr>
            <p:ph type="title" idx="4294967295"/>
          </p:nvPr>
        </p:nvSpPr>
        <p:spPr>
          <a:xfrm>
            <a:off x="609600" y="368300"/>
            <a:ext cx="7772400" cy="609600"/>
          </a:xfrm>
        </p:spPr>
        <p:txBody>
          <a:bodyPr/>
          <a:lstStyle/>
          <a:p>
            <a:pPr algn="ctr"/>
            <a:r>
              <a:rPr lang="en-US" sz="4000" dirty="0" smtClean="0">
                <a:latin typeface="Tw Cen MT" pitchFamily="34" charset="0"/>
              </a:rPr>
              <a:t>Implications…</a:t>
            </a:r>
          </a:p>
        </p:txBody>
      </p:sp>
      <p:sp>
        <p:nvSpPr>
          <p:cNvPr id="479235" name="Rectangle 3"/>
          <p:cNvSpPr>
            <a:spLocks noGrp="1"/>
          </p:cNvSpPr>
          <p:nvPr>
            <p:ph type="body" idx="4294967295"/>
          </p:nvPr>
        </p:nvSpPr>
        <p:spPr>
          <a:xfrm>
            <a:off x="177800" y="1524000"/>
            <a:ext cx="8648700" cy="5334000"/>
          </a:xfrm>
        </p:spPr>
        <p:txBody>
          <a:bodyPr/>
          <a:lstStyle/>
          <a:p>
            <a:pPr>
              <a:lnSpc>
                <a:spcPct val="90000"/>
              </a:lnSpc>
            </a:pPr>
            <a:r>
              <a:rPr lang="en-US" sz="2800" dirty="0" smtClean="0">
                <a:latin typeface="Tw Cen MT" pitchFamily="34" charset="0"/>
              </a:rPr>
              <a:t>Time, uncertainty and information asymmetries imply:</a:t>
            </a:r>
          </a:p>
          <a:p>
            <a:pPr lvl="1">
              <a:lnSpc>
                <a:spcPct val="90000"/>
              </a:lnSpc>
            </a:pPr>
            <a:r>
              <a:rPr lang="en-US" sz="2000" b="1" dirty="0" smtClean="0">
                <a:latin typeface="Tw Cen MT" pitchFamily="34" charset="0"/>
              </a:rPr>
              <a:t>Credit </a:t>
            </a:r>
            <a:r>
              <a:rPr lang="en-US" sz="2000" b="1" i="1" dirty="0" smtClean="0">
                <a:latin typeface="Tw Cen MT" pitchFamily="34" charset="0"/>
              </a:rPr>
              <a:t>contracts</a:t>
            </a:r>
            <a:r>
              <a:rPr lang="en-US" sz="2000" b="1" dirty="0" smtClean="0">
                <a:latin typeface="Tw Cen MT" pitchFamily="34" charset="0"/>
              </a:rPr>
              <a:t> must be written</a:t>
            </a:r>
            <a:r>
              <a:rPr lang="en-US" sz="2000" dirty="0" smtClean="0">
                <a:latin typeface="Tw Cen MT" pitchFamily="34" charset="0"/>
              </a:rPr>
              <a:t>, explicitly or implicitly (don’t need a contract to buy a potato!)</a:t>
            </a:r>
          </a:p>
          <a:p>
            <a:pPr lvl="1">
              <a:lnSpc>
                <a:spcPct val="90000"/>
              </a:lnSpc>
            </a:pPr>
            <a:r>
              <a:rPr lang="en-US" sz="2000" b="1" i="1" dirty="0" smtClean="0">
                <a:latin typeface="Tw Cen MT" pitchFamily="34" charset="0"/>
              </a:rPr>
              <a:t>Information flow </a:t>
            </a:r>
            <a:r>
              <a:rPr lang="en-US" sz="2000" b="1" dirty="0" smtClean="0">
                <a:latin typeface="Tw Cen MT" pitchFamily="34" charset="0"/>
              </a:rPr>
              <a:t>is critical</a:t>
            </a:r>
          </a:p>
          <a:p>
            <a:pPr lvl="1">
              <a:lnSpc>
                <a:spcPct val="90000"/>
              </a:lnSpc>
              <a:spcBef>
                <a:spcPts val="0"/>
              </a:spcBef>
              <a:spcAft>
                <a:spcPts val="1200"/>
              </a:spcAft>
            </a:pPr>
            <a:r>
              <a:rPr lang="en-US" sz="2000" b="1" dirty="0" smtClean="0">
                <a:latin typeface="Tw Cen MT" pitchFamily="34" charset="0"/>
              </a:rPr>
              <a:t>Legal enforcement is critical</a:t>
            </a:r>
            <a:endParaRPr lang="en-US" sz="2000" dirty="0" smtClean="0">
              <a:latin typeface="Tw Cen MT" pitchFamily="34" charset="0"/>
            </a:endParaRPr>
          </a:p>
          <a:p>
            <a:pPr>
              <a:lnSpc>
                <a:spcPct val="90000"/>
              </a:lnSpc>
            </a:pPr>
            <a:r>
              <a:rPr lang="en-US" sz="2800" dirty="0" smtClean="0">
                <a:latin typeface="Tw Cen MT" pitchFamily="34" charset="0"/>
              </a:rPr>
              <a:t>Credit markets may be imperfect</a:t>
            </a:r>
          </a:p>
          <a:p>
            <a:pPr lvl="1">
              <a:lnSpc>
                <a:spcPct val="90000"/>
              </a:lnSpc>
            </a:pPr>
            <a:r>
              <a:rPr lang="en-US" sz="2000" i="1" dirty="0" smtClean="0">
                <a:latin typeface="Tw Cen MT" pitchFamily="34" charset="0"/>
              </a:rPr>
              <a:t>Credit rationing</a:t>
            </a:r>
            <a:r>
              <a:rPr lang="en-US" sz="2000" dirty="0" smtClean="0">
                <a:latin typeface="Tw Cen MT" pitchFamily="34" charset="0"/>
              </a:rPr>
              <a:t> may occur (What’s this?)</a:t>
            </a:r>
          </a:p>
          <a:p>
            <a:pPr lvl="1">
              <a:lnSpc>
                <a:spcPct val="90000"/>
              </a:lnSpc>
              <a:spcBef>
                <a:spcPts val="0"/>
              </a:spcBef>
              <a:spcAft>
                <a:spcPts val="1200"/>
              </a:spcAft>
            </a:pPr>
            <a:r>
              <a:rPr lang="en-US" sz="2000" dirty="0" smtClean="0">
                <a:latin typeface="Tw Cen MT" pitchFamily="34" charset="0"/>
              </a:rPr>
              <a:t>Some people with good investment opportunities will not make those investments because of poor access to credit  </a:t>
            </a:r>
          </a:p>
          <a:p>
            <a:pPr>
              <a:lnSpc>
                <a:spcPct val="90000"/>
              </a:lnSpc>
            </a:pPr>
            <a:r>
              <a:rPr lang="en-US" sz="2800" b="1" dirty="0" smtClean="0">
                <a:latin typeface="Tw Cen MT" pitchFamily="34" charset="0"/>
              </a:rPr>
              <a:t>Institutions are KEY </a:t>
            </a:r>
            <a:r>
              <a:rPr lang="en-US" sz="2800" dirty="0" smtClean="0">
                <a:latin typeface="Tw Cen MT" pitchFamily="34" charset="0"/>
              </a:rPr>
              <a:t>in credit markets</a:t>
            </a:r>
          </a:p>
          <a:p>
            <a:pPr lvl="1">
              <a:lnSpc>
                <a:spcPct val="90000"/>
              </a:lnSpc>
            </a:pPr>
            <a:r>
              <a:rPr lang="en-US" sz="2000" dirty="0" smtClean="0">
                <a:latin typeface="Tw Cen MT" pitchFamily="34" charset="0"/>
              </a:rPr>
              <a:t>Court system</a:t>
            </a:r>
          </a:p>
          <a:p>
            <a:pPr lvl="1">
              <a:lnSpc>
                <a:spcPct val="90000"/>
              </a:lnSpc>
            </a:pPr>
            <a:r>
              <a:rPr lang="en-US" sz="2000" dirty="0" smtClean="0">
                <a:latin typeface="Tw Cen MT" pitchFamily="34" charset="0"/>
              </a:rPr>
              <a:t>Credit bureaus</a:t>
            </a:r>
          </a:p>
          <a:p>
            <a:pPr lvl="1">
              <a:lnSpc>
                <a:spcPct val="90000"/>
              </a:lnSpc>
            </a:pPr>
            <a:r>
              <a:rPr lang="en-US" sz="2000" dirty="0" smtClean="0">
                <a:latin typeface="Tw Cen MT" pitchFamily="34" charset="0"/>
              </a:rPr>
              <a:t>Property registry</a:t>
            </a:r>
          </a:p>
          <a:p>
            <a:pPr lvl="1">
              <a:lnSpc>
                <a:spcPct val="90000"/>
              </a:lnSpc>
            </a:pPr>
            <a:endParaRPr lang="en-US" sz="2000" dirty="0" smtClean="0">
              <a:latin typeface="Tw Cen MT" pitchFamily="34" charset="0"/>
            </a:endParaRPr>
          </a:p>
        </p:txBody>
      </p:sp>
    </p:spTree>
    <p:extLst>
      <p:ext uri="{BB962C8B-B14F-4D97-AF65-F5344CB8AC3E}">
        <p14:creationId xmlns:p14="http://schemas.microsoft.com/office/powerpoint/2010/main" val="22287023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7923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47923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47923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479235">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47923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479235">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479235">
                                            <p:txEl>
                                              <p:pRg st="6" end="6"/>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479235">
                                            <p:txEl>
                                              <p:pRg st="7" end="7"/>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479235">
                                            <p:txEl>
                                              <p:pRg st="8" end="8"/>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479235">
                                            <p:txEl>
                                              <p:pRg st="9" end="9"/>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47923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79235" grpId="0" build="p"/>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BCBE3E55-EDD8-4636-8ED3-6A2EEF859AAE}" type="slidenum">
              <a:rPr lang="en-US"/>
              <a:pPr>
                <a:defRPr/>
              </a:pPr>
              <a:t>27</a:t>
            </a:fld>
            <a:endParaRPr lang="en-US"/>
          </a:p>
        </p:txBody>
      </p:sp>
      <p:sp>
        <p:nvSpPr>
          <p:cNvPr id="496643" name="Rectangle 3"/>
          <p:cNvSpPr>
            <a:spLocks noGrp="1"/>
          </p:cNvSpPr>
          <p:nvPr>
            <p:ph type="subTitle" idx="4294967295"/>
          </p:nvPr>
        </p:nvSpPr>
        <p:spPr>
          <a:xfrm>
            <a:off x="1371600" y="2971800"/>
            <a:ext cx="6400800" cy="1752600"/>
          </a:xfrm>
        </p:spPr>
        <p:txBody>
          <a:bodyPr/>
          <a:lstStyle/>
          <a:p>
            <a:pPr marL="0" indent="0" algn="ctr">
              <a:buFont typeface="Wingdings" pitchFamily="2" charset="2"/>
              <a:buNone/>
            </a:pPr>
            <a:r>
              <a:rPr lang="en-US" sz="4400" smtClean="0">
                <a:latin typeface="Tw Cen MT" pitchFamily="34" charset="0"/>
              </a:rPr>
              <a:t>Moral Hazard </a:t>
            </a:r>
          </a:p>
          <a:p>
            <a:pPr marL="0" indent="0" algn="ctr">
              <a:buFont typeface="Wingdings" pitchFamily="2" charset="2"/>
              <a:buNone/>
            </a:pPr>
            <a:r>
              <a:rPr lang="en-US" sz="4400" smtClean="0">
                <a:latin typeface="Tw Cen MT" pitchFamily="34" charset="0"/>
              </a:rPr>
              <a:t>“A Tale of Two Actions”</a:t>
            </a:r>
          </a:p>
        </p:txBody>
      </p:sp>
    </p:spTree>
  </p:cSld>
  <p:clrMapOvr>
    <a:masterClrMapping/>
  </p:clrMapOvr>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617EDDF1-6E86-4CEA-83F6-D47B12AE4D8B}" type="slidenum">
              <a:rPr lang="en-US"/>
              <a:pPr>
                <a:defRPr/>
              </a:pPr>
              <a:t>28</a:t>
            </a:fld>
            <a:endParaRPr lang="en-US"/>
          </a:p>
        </p:txBody>
      </p:sp>
      <p:sp>
        <p:nvSpPr>
          <p:cNvPr id="497666" name="Rectangle 2"/>
          <p:cNvSpPr>
            <a:spLocks noGrp="1"/>
          </p:cNvSpPr>
          <p:nvPr>
            <p:ph type="body" idx="4294967295"/>
          </p:nvPr>
        </p:nvSpPr>
        <p:spPr>
          <a:xfrm>
            <a:off x="304800" y="1625600"/>
            <a:ext cx="8534400" cy="5232400"/>
          </a:xfrm>
        </p:spPr>
        <p:txBody>
          <a:bodyPr/>
          <a:lstStyle/>
          <a:p>
            <a:r>
              <a:rPr lang="en-US" sz="2500" dirty="0" smtClean="0">
                <a:latin typeface="Tw Cen MT" pitchFamily="34" charset="0"/>
              </a:rPr>
              <a:t>Again, you’re a loan officer</a:t>
            </a:r>
          </a:p>
          <a:p>
            <a:r>
              <a:rPr lang="en-US" sz="2500" dirty="0" smtClean="0">
                <a:latin typeface="Tw Cen MT" pitchFamily="34" charset="0"/>
              </a:rPr>
              <a:t>Only 1 type of borrower:  Farmer Jimmy</a:t>
            </a:r>
          </a:p>
          <a:p>
            <a:r>
              <a:rPr lang="en-US" sz="2500" dirty="0" smtClean="0">
                <a:latin typeface="Tw Cen MT" pitchFamily="34" charset="0"/>
              </a:rPr>
              <a:t>2 possible </a:t>
            </a:r>
            <a:r>
              <a:rPr lang="en-US" sz="2500" b="1" i="1" dirty="0" smtClean="0">
                <a:latin typeface="Tw Cen MT" pitchFamily="34" charset="0"/>
              </a:rPr>
              <a:t>actions</a:t>
            </a:r>
            <a:r>
              <a:rPr lang="en-US" sz="2500" dirty="0" smtClean="0">
                <a:latin typeface="Tw Cen MT" pitchFamily="34" charset="0"/>
              </a:rPr>
              <a:t> (techniques)</a:t>
            </a:r>
          </a:p>
          <a:p>
            <a:r>
              <a:rPr lang="en-US" sz="2500" dirty="0" smtClean="0">
                <a:latin typeface="Tw Cen MT" pitchFamily="34" charset="0"/>
              </a:rPr>
              <a:t>Technique 1:  Grow safe </a:t>
            </a:r>
            <a:r>
              <a:rPr lang="en-US" sz="2500" i="1" dirty="0" smtClean="0">
                <a:latin typeface="Tw Cen MT" pitchFamily="34" charset="0"/>
              </a:rPr>
              <a:t>regular peanuts</a:t>
            </a:r>
            <a:r>
              <a:rPr lang="en-US" sz="2500" dirty="0" smtClean="0">
                <a:latin typeface="Tw Cen MT" pitchFamily="34" charset="0"/>
              </a:rPr>
              <a:t> (RP)</a:t>
            </a:r>
          </a:p>
          <a:p>
            <a:pPr lvl="1"/>
            <a:r>
              <a:rPr lang="en-US" sz="2200" dirty="0" smtClean="0">
                <a:latin typeface="Tw Cen MT" pitchFamily="34" charset="0"/>
              </a:rPr>
              <a:t>Invest $1,000</a:t>
            </a:r>
          </a:p>
          <a:p>
            <a:pPr lvl="1"/>
            <a:r>
              <a:rPr lang="en-US" sz="2200" dirty="0" smtClean="0">
                <a:latin typeface="Tw Cen MT" pitchFamily="34" charset="0"/>
              </a:rPr>
              <a:t>$1,200 in revenues with certainty</a:t>
            </a:r>
          </a:p>
          <a:p>
            <a:pPr lvl="1"/>
            <a:r>
              <a:rPr lang="en-US" sz="2200" b="1" i="1" dirty="0" smtClean="0">
                <a:latin typeface="Tw Cen MT" pitchFamily="34" charset="0"/>
              </a:rPr>
              <a:t>Profit = 1,200 – 1,000 = $200</a:t>
            </a:r>
          </a:p>
          <a:p>
            <a:r>
              <a:rPr lang="en-US" sz="2500" dirty="0" smtClean="0">
                <a:latin typeface="Tw Cen MT" pitchFamily="34" charset="0"/>
              </a:rPr>
              <a:t>Technique 2: Grow risky </a:t>
            </a:r>
            <a:r>
              <a:rPr lang="en-US" sz="2500" i="1" dirty="0" smtClean="0">
                <a:latin typeface="Tw Cen MT" pitchFamily="34" charset="0"/>
              </a:rPr>
              <a:t>salted peanuts</a:t>
            </a:r>
            <a:r>
              <a:rPr lang="en-US" sz="2500" dirty="0" smtClean="0">
                <a:latin typeface="Tw Cen MT" pitchFamily="34" charset="0"/>
              </a:rPr>
              <a:t> (SP)</a:t>
            </a:r>
          </a:p>
          <a:p>
            <a:pPr lvl="1"/>
            <a:r>
              <a:rPr lang="en-US" sz="2200" dirty="0" smtClean="0">
                <a:latin typeface="Tw Cen MT" pitchFamily="34" charset="0"/>
              </a:rPr>
              <a:t>Invest $1,000</a:t>
            </a:r>
          </a:p>
          <a:p>
            <a:pPr lvl="1"/>
            <a:r>
              <a:rPr lang="en-US" sz="2200" dirty="0" smtClean="0">
                <a:latin typeface="Tw Cen MT" pitchFamily="34" charset="0"/>
              </a:rPr>
              <a:t>20% of time successful, earning $2,000 in revenues</a:t>
            </a:r>
          </a:p>
          <a:p>
            <a:pPr lvl="1"/>
            <a:r>
              <a:rPr lang="en-US" sz="2200" dirty="0" smtClean="0">
                <a:latin typeface="Tw Cen MT" pitchFamily="34" charset="0"/>
              </a:rPr>
              <a:t>80% of time failure, with $0 revenues</a:t>
            </a:r>
          </a:p>
          <a:p>
            <a:pPr lvl="1"/>
            <a:r>
              <a:rPr lang="en-US" sz="2200" b="1" i="1" dirty="0" smtClean="0">
                <a:latin typeface="Tw Cen MT" pitchFamily="34" charset="0"/>
              </a:rPr>
              <a:t>E(Profit) = (.2)*(2,000) + (.8)*(0) – 1,000 = -600</a:t>
            </a:r>
          </a:p>
        </p:txBody>
      </p:sp>
      <p:sp>
        <p:nvSpPr>
          <p:cNvPr id="497667" name="Rectangle 3"/>
          <p:cNvSpPr>
            <a:spLocks noGrp="1"/>
          </p:cNvSpPr>
          <p:nvPr>
            <p:ph type="title" idx="4294967295"/>
          </p:nvPr>
        </p:nvSpPr>
        <p:spPr>
          <a:xfrm>
            <a:off x="609600" y="152400"/>
            <a:ext cx="8153400" cy="990600"/>
          </a:xfrm>
        </p:spPr>
        <p:txBody>
          <a:bodyPr/>
          <a:lstStyle/>
          <a:p>
            <a:pPr algn="ctr"/>
            <a:r>
              <a:rPr lang="en-US" dirty="0" smtClean="0">
                <a:latin typeface="Tw Cen MT" pitchFamily="34" charset="0"/>
              </a:rPr>
              <a:t>How Moral Hazard Can Kill a Credit Market—An Example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7666">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7666">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7666">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7666">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7666">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7666">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97666">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497666">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497666">
                                            <p:txEl>
                                              <p:pRg st="8" end="8"/>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499"/>
                                          </p:stCondLst>
                                        </p:cTn>
                                        <p:tgtEl>
                                          <p:spTgt spid="497666">
                                            <p:txEl>
                                              <p:pRg st="9" end="9"/>
                                            </p:txEl>
                                          </p:spTgt>
                                        </p:tgtEl>
                                        <p:attrNameLst>
                                          <p:attrName>style.visibility</p:attrName>
                                        </p:attrNameLst>
                                      </p:cBhvr>
                                      <p:to>
                                        <p:strVal val="visible"/>
                                      </p:to>
                                    </p:set>
                                  </p:childTnLst>
                                </p:cTn>
                              </p:par>
                            </p:childTnLst>
                          </p:cTn>
                        </p:par>
                      </p:childTnLst>
                    </p:cTn>
                  </p:par>
                  <p:par>
                    <p:cTn id="43" fill="hold">
                      <p:stCondLst>
                        <p:cond delay="indefinite"/>
                      </p:stCondLst>
                      <p:childTnLst>
                        <p:par>
                          <p:cTn id="44" fill="hold">
                            <p:stCondLst>
                              <p:cond delay="0"/>
                            </p:stCondLst>
                            <p:childTnLst>
                              <p:par>
                                <p:cTn id="45" presetID="1" presetClass="entr" presetSubtype="0" fill="hold" grpId="0" nodeType="clickEffect">
                                  <p:stCondLst>
                                    <p:cond delay="0"/>
                                  </p:stCondLst>
                                  <p:childTnLst>
                                    <p:set>
                                      <p:cBhvr>
                                        <p:cTn id="46" dur="1" fill="hold">
                                          <p:stCondLst>
                                            <p:cond delay="499"/>
                                          </p:stCondLst>
                                        </p:cTn>
                                        <p:tgtEl>
                                          <p:spTgt spid="497666">
                                            <p:txEl>
                                              <p:pRg st="10" end="10"/>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499"/>
                                          </p:stCondLst>
                                        </p:cTn>
                                        <p:tgtEl>
                                          <p:spTgt spid="497666">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7666" grpId="0" build="p" bldLvl="2" autoUpdateAnimBg="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Slide Number Placeholder 11"/>
          <p:cNvSpPr>
            <a:spLocks noGrp="1"/>
          </p:cNvSpPr>
          <p:nvPr>
            <p:ph type="sldNum" sz="quarter" idx="11"/>
          </p:nvPr>
        </p:nvSpPr>
        <p:spPr/>
        <p:txBody>
          <a:bodyPr>
            <a:normAutofit fontScale="85000" lnSpcReduction="20000"/>
          </a:bodyPr>
          <a:lstStyle/>
          <a:p>
            <a:pPr>
              <a:defRPr/>
            </a:pPr>
            <a:fld id="{1CD574E7-84BB-4FB9-9B7D-863F5930D8B6}" type="slidenum">
              <a:rPr lang="en-US"/>
              <a:pPr>
                <a:defRPr/>
              </a:pPr>
              <a:t>29</a:t>
            </a:fld>
            <a:endParaRPr lang="en-US"/>
          </a:p>
        </p:txBody>
      </p:sp>
      <p:sp>
        <p:nvSpPr>
          <p:cNvPr id="498690" name="Rectangle 2"/>
          <p:cNvSpPr>
            <a:spLocks noGrp="1"/>
          </p:cNvSpPr>
          <p:nvPr>
            <p:ph type="body" idx="4294967295"/>
          </p:nvPr>
        </p:nvSpPr>
        <p:spPr>
          <a:xfrm>
            <a:off x="476250" y="1714500"/>
            <a:ext cx="7677150" cy="4851400"/>
          </a:xfrm>
        </p:spPr>
        <p:txBody>
          <a:bodyPr/>
          <a:lstStyle/>
          <a:p>
            <a:r>
              <a:rPr lang="en-US" dirty="0" smtClean="0">
                <a:latin typeface="Tw Cen MT" pitchFamily="34" charset="0"/>
              </a:rPr>
              <a:t>Loan contract says:</a:t>
            </a:r>
          </a:p>
          <a:p>
            <a:pPr lvl="1"/>
            <a:r>
              <a:rPr lang="en-US" dirty="0" smtClean="0">
                <a:latin typeface="Tw Cen MT" pitchFamily="34" charset="0"/>
              </a:rPr>
              <a:t>Repay if harvest is successful</a:t>
            </a:r>
          </a:p>
          <a:p>
            <a:pPr lvl="1"/>
            <a:r>
              <a:rPr lang="en-US" dirty="0" smtClean="0">
                <a:latin typeface="Tw Cen MT" pitchFamily="34" charset="0"/>
              </a:rPr>
              <a:t>Default (pay nothing) if harvest fails</a:t>
            </a:r>
          </a:p>
          <a:p>
            <a:endParaRPr lang="en-US" dirty="0" smtClean="0">
              <a:latin typeface="Tw Cen MT" pitchFamily="34" charset="0"/>
            </a:endParaRPr>
          </a:p>
          <a:p>
            <a:r>
              <a:rPr lang="en-US" dirty="0" smtClean="0">
                <a:latin typeface="Tw Cen MT" pitchFamily="34" charset="0"/>
              </a:rPr>
              <a:t>As loan officer, you think:</a:t>
            </a:r>
          </a:p>
          <a:p>
            <a:pPr lvl="1"/>
            <a:r>
              <a:rPr lang="en-US" dirty="0" smtClean="0">
                <a:latin typeface="Tw Cen MT" pitchFamily="34" charset="0"/>
              </a:rPr>
              <a:t>If I charge </a:t>
            </a:r>
            <a:r>
              <a:rPr lang="en-US" i="1" dirty="0" err="1" smtClean="0">
                <a:latin typeface="Tw Cen MT" pitchFamily="34" charset="0"/>
              </a:rPr>
              <a:t>i</a:t>
            </a:r>
            <a:r>
              <a:rPr lang="en-US" dirty="0" smtClean="0">
                <a:latin typeface="Tw Cen MT" pitchFamily="34" charset="0"/>
              </a:rPr>
              <a:t>, what will Jimmy do?</a:t>
            </a:r>
          </a:p>
          <a:p>
            <a:endParaRPr lang="en-US" dirty="0" smtClean="0">
              <a:latin typeface="Tw Cen MT" pitchFamily="34" charset="0"/>
            </a:endParaRPr>
          </a:p>
          <a:p>
            <a:r>
              <a:rPr lang="en-US" dirty="0" smtClean="0">
                <a:latin typeface="Tw Cen MT" pitchFamily="34" charset="0"/>
              </a:rPr>
              <a:t>So, what does Jimmy do?</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8690">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8690">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8690">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8690">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8690">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8690">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8690" grpId="0" build="p" bldLvl="2" autoUpdateAnimBg="0"/>
    </p:bldLst>
  </p:timing>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 name="Slide Number Placeholder 11"/>
          <p:cNvSpPr>
            <a:spLocks noGrp="1"/>
          </p:cNvSpPr>
          <p:nvPr>
            <p:ph type="sldNum" sz="quarter" idx="11"/>
          </p:nvPr>
        </p:nvSpPr>
        <p:spPr/>
        <p:txBody>
          <a:bodyPr>
            <a:normAutofit fontScale="85000" lnSpcReduction="20000"/>
          </a:bodyPr>
          <a:lstStyle/>
          <a:p>
            <a:pPr>
              <a:defRPr/>
            </a:pPr>
            <a:fld id="{BDAF13AE-BD3B-47A9-B1EC-346285321F76}" type="slidenum">
              <a:rPr lang="en-US"/>
              <a:pPr>
                <a:defRPr/>
              </a:pPr>
              <a:t>30</a:t>
            </a:fld>
            <a:endParaRPr lang="en-US"/>
          </a:p>
        </p:txBody>
      </p:sp>
      <p:sp>
        <p:nvSpPr>
          <p:cNvPr id="499714" name="Rectangle 2"/>
          <p:cNvSpPr>
            <a:spLocks noGrp="1"/>
          </p:cNvSpPr>
          <p:nvPr>
            <p:ph type="body" idx="4294967295"/>
          </p:nvPr>
        </p:nvSpPr>
        <p:spPr>
          <a:xfrm>
            <a:off x="0" y="1587500"/>
            <a:ext cx="9144000" cy="5270500"/>
          </a:xfrm>
        </p:spPr>
        <p:txBody>
          <a:bodyPr>
            <a:normAutofit fontScale="92500" lnSpcReduction="10000"/>
          </a:bodyPr>
          <a:lstStyle/>
          <a:p>
            <a:pPr>
              <a:lnSpc>
                <a:spcPct val="90000"/>
              </a:lnSpc>
            </a:pPr>
            <a:r>
              <a:rPr lang="en-US" dirty="0" smtClean="0">
                <a:latin typeface="Tw Cen MT" pitchFamily="34" charset="0"/>
              </a:rPr>
              <a:t>Jimmy compares expected profit under two techniques.</a:t>
            </a:r>
          </a:p>
          <a:p>
            <a:pPr>
              <a:lnSpc>
                <a:spcPct val="90000"/>
              </a:lnSpc>
            </a:pPr>
            <a:endParaRPr lang="en-US" dirty="0" smtClean="0">
              <a:latin typeface="Tw Cen MT" pitchFamily="34" charset="0"/>
            </a:endParaRPr>
          </a:p>
          <a:p>
            <a:pPr>
              <a:lnSpc>
                <a:spcPct val="90000"/>
              </a:lnSpc>
            </a:pPr>
            <a:r>
              <a:rPr lang="en-US" dirty="0" smtClean="0">
                <a:latin typeface="Tw Cen MT" pitchFamily="34" charset="0"/>
              </a:rPr>
              <a:t>Recall, in general, E(Profit) is:</a:t>
            </a:r>
          </a:p>
          <a:p>
            <a:pPr>
              <a:lnSpc>
                <a:spcPct val="90000"/>
              </a:lnSpc>
              <a:buFont typeface="Wingdings" pitchFamily="2" charset="2"/>
              <a:buNone/>
            </a:pPr>
            <a:r>
              <a:rPr lang="en-US" sz="2500" dirty="0" smtClean="0">
                <a:latin typeface="Tw Cen MT" pitchFamily="34" charset="0"/>
              </a:rPr>
              <a:t>E(Profit) = Pr(Success)*(Profit if success) + Pr(Fail)*(Profit if fail)</a:t>
            </a:r>
          </a:p>
          <a:p>
            <a:pPr>
              <a:lnSpc>
                <a:spcPct val="90000"/>
              </a:lnSpc>
              <a:buFont typeface="Wingdings" pitchFamily="2" charset="2"/>
              <a:buNone/>
            </a:pPr>
            <a:endParaRPr lang="en-US" sz="2500" dirty="0" smtClean="0">
              <a:latin typeface="Tw Cen MT" pitchFamily="34" charset="0"/>
            </a:endParaRPr>
          </a:p>
          <a:p>
            <a:pPr>
              <a:lnSpc>
                <a:spcPct val="90000"/>
              </a:lnSpc>
            </a:pPr>
            <a:r>
              <a:rPr lang="en-US" dirty="0" smtClean="0">
                <a:latin typeface="Tw Cen MT" pitchFamily="34" charset="0"/>
              </a:rPr>
              <a:t>If he chooses Regular Peanuts (RP):</a:t>
            </a:r>
          </a:p>
          <a:p>
            <a:pPr lvl="1">
              <a:lnSpc>
                <a:spcPct val="90000"/>
              </a:lnSpc>
            </a:pPr>
            <a:r>
              <a:rPr lang="en-US" dirty="0" smtClean="0">
                <a:latin typeface="Tw Cen MT" pitchFamily="34" charset="0"/>
              </a:rPr>
              <a:t>E(</a:t>
            </a:r>
            <a:r>
              <a:rPr lang="en-US" dirty="0" err="1" smtClean="0">
                <a:latin typeface="Tw Cen MT" pitchFamily="34" charset="0"/>
              </a:rPr>
              <a:t>Profit|RP</a:t>
            </a:r>
            <a:r>
              <a:rPr lang="en-US" dirty="0" smtClean="0">
                <a:latin typeface="Tw Cen MT" pitchFamily="34" charset="0"/>
              </a:rPr>
              <a:t>) = 1,200 – (1+</a:t>
            </a:r>
            <a:r>
              <a:rPr lang="en-US" i="1" dirty="0" smtClean="0">
                <a:latin typeface="Tw Cen MT" pitchFamily="34" charset="0"/>
              </a:rPr>
              <a:t>i</a:t>
            </a:r>
            <a:r>
              <a:rPr lang="en-US" dirty="0" smtClean="0">
                <a:latin typeface="Tw Cen MT" pitchFamily="34" charset="0"/>
              </a:rPr>
              <a:t>)*1,000 = 200 – 1,000</a:t>
            </a:r>
            <a:r>
              <a:rPr lang="en-US" i="1" dirty="0" smtClean="0">
                <a:latin typeface="Tw Cen MT" pitchFamily="34" charset="0"/>
              </a:rPr>
              <a:t>i</a:t>
            </a:r>
          </a:p>
          <a:p>
            <a:pPr lvl="1">
              <a:lnSpc>
                <a:spcPct val="90000"/>
              </a:lnSpc>
            </a:pPr>
            <a:endParaRPr lang="en-US" i="1" dirty="0" smtClean="0">
              <a:latin typeface="Tw Cen MT" pitchFamily="34" charset="0"/>
            </a:endParaRPr>
          </a:p>
          <a:p>
            <a:pPr>
              <a:lnSpc>
                <a:spcPct val="90000"/>
              </a:lnSpc>
            </a:pPr>
            <a:r>
              <a:rPr lang="en-US" dirty="0" smtClean="0">
                <a:latin typeface="Tw Cen MT" pitchFamily="34" charset="0"/>
              </a:rPr>
              <a:t> If he chooses Salted Peanuts (SP):</a:t>
            </a:r>
          </a:p>
          <a:p>
            <a:pPr lvl="1">
              <a:lnSpc>
                <a:spcPct val="90000"/>
              </a:lnSpc>
            </a:pPr>
            <a:r>
              <a:rPr lang="en-US" dirty="0" smtClean="0">
                <a:latin typeface="Tw Cen MT" pitchFamily="34" charset="0"/>
              </a:rPr>
              <a:t>E(</a:t>
            </a:r>
            <a:r>
              <a:rPr lang="en-US" dirty="0" err="1" smtClean="0">
                <a:latin typeface="Tw Cen MT" pitchFamily="34" charset="0"/>
              </a:rPr>
              <a:t>Profit|SP</a:t>
            </a:r>
            <a:r>
              <a:rPr lang="en-US" dirty="0" smtClean="0">
                <a:latin typeface="Tw Cen MT" pitchFamily="34" charset="0"/>
              </a:rPr>
              <a:t>) = .2*[2,000 – (1+</a:t>
            </a:r>
            <a:r>
              <a:rPr lang="en-US" i="1" dirty="0" smtClean="0">
                <a:latin typeface="Tw Cen MT" pitchFamily="34" charset="0"/>
              </a:rPr>
              <a:t>i</a:t>
            </a:r>
            <a:r>
              <a:rPr lang="en-US" dirty="0" smtClean="0">
                <a:latin typeface="Tw Cen MT" pitchFamily="34" charset="0"/>
              </a:rPr>
              <a:t>)*1,000] + .8*0</a:t>
            </a:r>
          </a:p>
          <a:p>
            <a:pPr lvl="1">
              <a:lnSpc>
                <a:spcPct val="90000"/>
              </a:lnSpc>
            </a:pPr>
            <a:r>
              <a:rPr lang="en-US" dirty="0" smtClean="0">
                <a:latin typeface="Tw Cen MT" pitchFamily="34" charset="0"/>
              </a:rPr>
              <a:t>E(</a:t>
            </a:r>
            <a:r>
              <a:rPr lang="en-US" dirty="0" err="1" smtClean="0">
                <a:latin typeface="Tw Cen MT" pitchFamily="34" charset="0"/>
              </a:rPr>
              <a:t>Profit|SP</a:t>
            </a:r>
            <a:r>
              <a:rPr lang="en-US" dirty="0" smtClean="0">
                <a:latin typeface="Tw Cen MT" pitchFamily="34" charset="0"/>
              </a:rPr>
              <a:t>) = 400 – (1+</a:t>
            </a:r>
            <a:r>
              <a:rPr lang="en-US" i="1" dirty="0" smtClean="0">
                <a:latin typeface="Tw Cen MT" pitchFamily="34" charset="0"/>
              </a:rPr>
              <a:t>i</a:t>
            </a:r>
            <a:r>
              <a:rPr lang="en-US" dirty="0" smtClean="0">
                <a:latin typeface="Tw Cen MT" pitchFamily="34" charset="0"/>
              </a:rPr>
              <a:t>)*200 = 200 – 200</a:t>
            </a:r>
            <a:r>
              <a:rPr lang="en-US" i="1" dirty="0" smtClean="0">
                <a:latin typeface="Tw Cen MT" pitchFamily="34" charset="0"/>
              </a:rPr>
              <a:t>i</a:t>
            </a:r>
          </a:p>
          <a:p>
            <a:pPr lvl="1">
              <a:lnSpc>
                <a:spcPct val="90000"/>
              </a:lnSpc>
            </a:pPr>
            <a:endParaRPr lang="en-US" i="1" dirty="0" smtClean="0">
              <a:latin typeface="Tw Cen MT" pitchFamily="34" charset="0"/>
            </a:endParaRPr>
          </a:p>
          <a:p>
            <a:pPr>
              <a:lnSpc>
                <a:spcPct val="90000"/>
              </a:lnSpc>
            </a:pPr>
            <a:r>
              <a:rPr lang="en-US" dirty="0" smtClean="0">
                <a:latin typeface="Tw Cen MT" pitchFamily="34" charset="0"/>
              </a:rPr>
              <a:t>So, Jimmy will always choose SP!</a:t>
            </a:r>
          </a:p>
          <a:p>
            <a:pPr>
              <a:lnSpc>
                <a:spcPct val="90000"/>
              </a:lnSpc>
            </a:pPr>
            <a:endParaRPr lang="en-US" dirty="0" smtClean="0">
              <a:latin typeface="Tw Cen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9971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99714">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99714">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499714">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499714">
                                            <p:txEl>
                                              <p:pRg st="6" end="6"/>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499714">
                                            <p:txEl>
                                              <p:pRg st="8" end="8"/>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499714">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499714">
                                            <p:txEl>
                                              <p:pRg st="10" end="10"/>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499"/>
                                          </p:stCondLst>
                                        </p:cTn>
                                        <p:tgtEl>
                                          <p:spTgt spid="499714">
                                            <p:txEl>
                                              <p:pRg st="12" end="1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99714" grpId="0" build="p" bldLvl="2" autoUpdateAnimBg="0"/>
    </p:bld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1B39FE5D-A244-41BB-91FB-33550A58F4A5}" type="slidenum">
              <a:rPr lang="en-US"/>
              <a:pPr>
                <a:defRPr/>
              </a:pPr>
              <a:t>31</a:t>
            </a:fld>
            <a:endParaRPr lang="en-US"/>
          </a:p>
        </p:txBody>
      </p:sp>
      <p:sp>
        <p:nvSpPr>
          <p:cNvPr id="500738" name="Rectangle 2"/>
          <p:cNvSpPr>
            <a:spLocks noGrp="1"/>
          </p:cNvSpPr>
          <p:nvPr>
            <p:ph type="body" idx="4294967295"/>
          </p:nvPr>
        </p:nvSpPr>
        <p:spPr>
          <a:xfrm>
            <a:off x="1" y="1612900"/>
            <a:ext cx="8686800" cy="5245100"/>
          </a:xfrm>
        </p:spPr>
        <p:txBody>
          <a:bodyPr>
            <a:normAutofit/>
          </a:bodyPr>
          <a:lstStyle/>
          <a:p>
            <a:pPr>
              <a:lnSpc>
                <a:spcPct val="90000"/>
              </a:lnSpc>
            </a:pPr>
            <a:r>
              <a:rPr lang="en-US" b="1" i="1" dirty="0" smtClean="0">
                <a:latin typeface="Tw Cen MT" pitchFamily="34" charset="0"/>
              </a:rPr>
              <a:t>Knowing this</a:t>
            </a:r>
            <a:r>
              <a:rPr lang="en-US" dirty="0" smtClean="0">
                <a:latin typeface="Tw Cen MT" pitchFamily="34" charset="0"/>
              </a:rPr>
              <a:t>, what do you, the lender, do?</a:t>
            </a:r>
          </a:p>
          <a:p>
            <a:pPr>
              <a:lnSpc>
                <a:spcPct val="90000"/>
              </a:lnSpc>
            </a:pPr>
            <a:r>
              <a:rPr lang="en-US" dirty="0" smtClean="0">
                <a:latin typeface="Tw Cen MT" pitchFamily="34" charset="0"/>
              </a:rPr>
              <a:t>Well, let’s see what the lender’s profit looks like:</a:t>
            </a:r>
          </a:p>
          <a:p>
            <a:pPr lvl="1">
              <a:lnSpc>
                <a:spcPct val="90000"/>
              </a:lnSpc>
            </a:pPr>
            <a:r>
              <a:rPr lang="en-US" sz="2000" dirty="0" smtClean="0">
                <a:latin typeface="Tw Cen MT" pitchFamily="34" charset="0"/>
                <a:cs typeface="Times New Roman" pitchFamily="18" charset="0"/>
                <a:sym typeface="Wingdings" pitchFamily="2" charset="2"/>
              </a:rPr>
              <a:t>E(</a:t>
            </a:r>
            <a:r>
              <a:rPr lang="el-GR" sz="2000" dirty="0" smtClean="0">
                <a:latin typeface="Tw Cen MT" pitchFamily="34" charset="0"/>
                <a:cs typeface="Times New Roman" pitchFamily="18" charset="0"/>
              </a:rPr>
              <a:t>π</a:t>
            </a:r>
            <a:r>
              <a:rPr lang="en-US" sz="2000" dirty="0" smtClean="0">
                <a:latin typeface="Tw Cen MT" pitchFamily="34" charset="0"/>
                <a:cs typeface="Times New Roman" pitchFamily="18" charset="0"/>
              </a:rPr>
              <a:t>|SP) = </a:t>
            </a:r>
            <a:r>
              <a:rPr lang="en-US" sz="2000" dirty="0" smtClean="0">
                <a:latin typeface="Tw Cen MT" pitchFamily="34" charset="0"/>
              </a:rPr>
              <a:t>E(</a:t>
            </a:r>
            <a:r>
              <a:rPr lang="en-US" sz="2000" dirty="0" err="1" smtClean="0">
                <a:latin typeface="Tw Cen MT" pitchFamily="34" charset="0"/>
              </a:rPr>
              <a:t>Repayment|SP</a:t>
            </a:r>
            <a:r>
              <a:rPr lang="en-US" sz="2000" dirty="0" smtClean="0">
                <a:latin typeface="Tw Cen MT" pitchFamily="34" charset="0"/>
              </a:rPr>
              <a:t>)</a:t>
            </a:r>
            <a:r>
              <a:rPr lang="en-US" sz="2000" dirty="0" smtClean="0">
                <a:latin typeface="Tw Cen MT" pitchFamily="34" charset="0"/>
                <a:cs typeface="Times New Roman" pitchFamily="18" charset="0"/>
              </a:rPr>
              <a:t> – 1,000</a:t>
            </a:r>
          </a:p>
          <a:p>
            <a:pPr lvl="1">
              <a:lnSpc>
                <a:spcPct val="90000"/>
              </a:lnSpc>
            </a:pPr>
            <a:r>
              <a:rPr lang="en-US" sz="2000" dirty="0" smtClean="0">
                <a:latin typeface="Tw Cen MT" pitchFamily="34" charset="0"/>
                <a:cs typeface="Times New Roman" pitchFamily="18" charset="0"/>
                <a:sym typeface="Wingdings" pitchFamily="2" charset="2"/>
              </a:rPr>
              <a:t>E(</a:t>
            </a:r>
            <a:r>
              <a:rPr lang="el-GR" sz="2000" dirty="0" smtClean="0">
                <a:latin typeface="Tw Cen MT" pitchFamily="34" charset="0"/>
                <a:cs typeface="Times New Roman" pitchFamily="18" charset="0"/>
              </a:rPr>
              <a:t>π</a:t>
            </a:r>
            <a:r>
              <a:rPr lang="en-US" sz="2000" dirty="0" smtClean="0">
                <a:latin typeface="Tw Cen MT" pitchFamily="34" charset="0"/>
                <a:cs typeface="Times New Roman" pitchFamily="18" charset="0"/>
              </a:rPr>
              <a:t>|SP)</a:t>
            </a:r>
            <a:r>
              <a:rPr lang="en-US" sz="2000" dirty="0" smtClean="0">
                <a:latin typeface="Tw Cen MT" pitchFamily="34" charset="0"/>
              </a:rPr>
              <a:t> = .2*(1+</a:t>
            </a:r>
            <a:r>
              <a:rPr lang="en-US" sz="2000" i="1" dirty="0" smtClean="0">
                <a:latin typeface="Tw Cen MT" pitchFamily="34" charset="0"/>
              </a:rPr>
              <a:t>i</a:t>
            </a:r>
            <a:r>
              <a:rPr lang="en-US" sz="2000" dirty="0" smtClean="0">
                <a:latin typeface="Tw Cen MT" pitchFamily="34" charset="0"/>
              </a:rPr>
              <a:t>)*1,000 + .8*0 - 1,000</a:t>
            </a:r>
          </a:p>
          <a:p>
            <a:pPr lvl="1">
              <a:lnSpc>
                <a:spcPct val="90000"/>
              </a:lnSpc>
            </a:pPr>
            <a:r>
              <a:rPr lang="en-US" sz="2000" dirty="0" smtClean="0">
                <a:latin typeface="Tw Cen MT" pitchFamily="34" charset="0"/>
                <a:cs typeface="Times New Roman" pitchFamily="18" charset="0"/>
                <a:sym typeface="Wingdings" pitchFamily="2" charset="2"/>
              </a:rPr>
              <a:t>E(</a:t>
            </a:r>
            <a:r>
              <a:rPr lang="el-GR" sz="2000" dirty="0" smtClean="0">
                <a:latin typeface="Tw Cen MT" pitchFamily="34" charset="0"/>
                <a:cs typeface="Times New Roman" pitchFamily="18" charset="0"/>
              </a:rPr>
              <a:t>π</a:t>
            </a:r>
            <a:r>
              <a:rPr lang="en-US" sz="2000" dirty="0" smtClean="0">
                <a:latin typeface="Tw Cen MT" pitchFamily="34" charset="0"/>
                <a:cs typeface="Times New Roman" pitchFamily="18" charset="0"/>
              </a:rPr>
              <a:t>|SP) = </a:t>
            </a:r>
            <a:r>
              <a:rPr lang="en-US" sz="2000" dirty="0" smtClean="0">
                <a:latin typeface="Tw Cen MT" pitchFamily="34" charset="0"/>
              </a:rPr>
              <a:t>200*(1+</a:t>
            </a:r>
            <a:r>
              <a:rPr lang="en-US" sz="2000" i="1" dirty="0" smtClean="0">
                <a:latin typeface="Tw Cen MT" pitchFamily="34" charset="0"/>
              </a:rPr>
              <a:t>i</a:t>
            </a:r>
            <a:r>
              <a:rPr lang="en-US" sz="2000" dirty="0" smtClean="0">
                <a:latin typeface="Tw Cen MT" pitchFamily="34" charset="0"/>
              </a:rPr>
              <a:t>) - 1,000</a:t>
            </a:r>
          </a:p>
          <a:p>
            <a:pPr>
              <a:lnSpc>
                <a:spcPct val="90000"/>
              </a:lnSpc>
            </a:pPr>
            <a:r>
              <a:rPr lang="en-US" dirty="0" smtClean="0">
                <a:latin typeface="Tw Cen MT" pitchFamily="34" charset="0"/>
                <a:sym typeface="Wingdings" pitchFamily="2" charset="2"/>
              </a:rPr>
              <a:t>So what interest rate must you charge to break even?</a:t>
            </a:r>
          </a:p>
          <a:p>
            <a:pPr lvl="1">
              <a:lnSpc>
                <a:spcPct val="90000"/>
              </a:lnSpc>
            </a:pPr>
            <a:r>
              <a:rPr lang="en-US" sz="2000" dirty="0" smtClean="0">
                <a:latin typeface="Tw Cen MT" pitchFamily="34" charset="0"/>
                <a:cs typeface="Times New Roman" pitchFamily="18" charset="0"/>
                <a:sym typeface="Wingdings" pitchFamily="2" charset="2"/>
              </a:rPr>
              <a:t>Set E(</a:t>
            </a:r>
            <a:r>
              <a:rPr lang="el-GR" sz="2000" dirty="0" smtClean="0">
                <a:latin typeface="Tw Cen MT" pitchFamily="34" charset="0"/>
                <a:cs typeface="Times New Roman" pitchFamily="18" charset="0"/>
              </a:rPr>
              <a:t>π</a:t>
            </a:r>
            <a:r>
              <a:rPr lang="en-US" sz="2000" dirty="0" smtClean="0">
                <a:latin typeface="Tw Cen MT" pitchFamily="34" charset="0"/>
                <a:cs typeface="Times New Roman" pitchFamily="18" charset="0"/>
              </a:rPr>
              <a:t>|SP) = 0:</a:t>
            </a:r>
          </a:p>
          <a:p>
            <a:pPr lvl="1">
              <a:lnSpc>
                <a:spcPct val="90000"/>
              </a:lnSpc>
            </a:pPr>
            <a:r>
              <a:rPr lang="en-US" sz="2000" dirty="0" smtClean="0">
                <a:latin typeface="Tw Cen MT" pitchFamily="34" charset="0"/>
              </a:rPr>
              <a:t>200*(1+</a:t>
            </a:r>
            <a:r>
              <a:rPr lang="en-US" sz="2000" i="1" dirty="0" smtClean="0">
                <a:latin typeface="Tw Cen MT" pitchFamily="34" charset="0"/>
              </a:rPr>
              <a:t>i</a:t>
            </a:r>
            <a:r>
              <a:rPr lang="en-US" sz="2000" dirty="0" smtClean="0">
                <a:latin typeface="Tw Cen MT" pitchFamily="34" charset="0"/>
              </a:rPr>
              <a:t>) - 1,000 = 0 </a:t>
            </a:r>
            <a:r>
              <a:rPr lang="en-US" sz="2000" dirty="0" smtClean="0">
                <a:latin typeface="Tw Cen MT" pitchFamily="34" charset="0"/>
                <a:sym typeface="Wingdings" pitchFamily="2" charset="2"/>
              </a:rPr>
              <a:t> 1+i = 5  </a:t>
            </a:r>
            <a:r>
              <a:rPr lang="en-US" sz="2000" dirty="0" err="1" smtClean="0">
                <a:latin typeface="Tw Cen MT" pitchFamily="34" charset="0"/>
                <a:sym typeface="Wingdings" pitchFamily="2" charset="2"/>
              </a:rPr>
              <a:t>i</a:t>
            </a:r>
            <a:r>
              <a:rPr lang="en-US" sz="2000" dirty="0" smtClean="0">
                <a:latin typeface="Tw Cen MT" pitchFamily="34" charset="0"/>
                <a:sym typeface="Wingdings" pitchFamily="2" charset="2"/>
              </a:rPr>
              <a:t> = 4</a:t>
            </a:r>
            <a:endParaRPr lang="en-US" sz="2000" dirty="0" smtClean="0">
              <a:latin typeface="Tw Cen MT" pitchFamily="34" charset="0"/>
            </a:endParaRPr>
          </a:p>
          <a:p>
            <a:pPr>
              <a:lnSpc>
                <a:spcPct val="90000"/>
              </a:lnSpc>
            </a:pPr>
            <a:r>
              <a:rPr lang="en-US" dirty="0" smtClean="0">
                <a:latin typeface="Tw Cen MT" pitchFamily="34" charset="0"/>
                <a:sym typeface="Wingdings" pitchFamily="2" charset="2"/>
              </a:rPr>
              <a:t>So, </a:t>
            </a:r>
            <a:r>
              <a:rPr lang="en-US" b="1" dirty="0" smtClean="0">
                <a:latin typeface="Tw Cen MT" pitchFamily="34" charset="0"/>
                <a:sym typeface="Wingdings" pitchFamily="2" charset="2"/>
              </a:rPr>
              <a:t>you must charge 400% to break even</a:t>
            </a:r>
            <a:r>
              <a:rPr lang="en-US" dirty="0" smtClean="0">
                <a:latin typeface="Tw Cen MT" pitchFamily="34" charset="0"/>
                <a:sym typeface="Wingdings" pitchFamily="2" charset="2"/>
              </a:rPr>
              <a:t>. Would Jimmy want this loan?</a:t>
            </a:r>
          </a:p>
          <a:p>
            <a:pPr lvl="1">
              <a:lnSpc>
                <a:spcPct val="90000"/>
              </a:lnSpc>
            </a:pPr>
            <a:r>
              <a:rPr lang="en-US" sz="2000" dirty="0" smtClean="0">
                <a:latin typeface="Tw Cen MT" pitchFamily="34" charset="0"/>
                <a:sym typeface="Wingdings" pitchFamily="2" charset="2"/>
              </a:rPr>
              <a:t>E(</a:t>
            </a:r>
            <a:r>
              <a:rPr lang="en-US" sz="2000" dirty="0" err="1" smtClean="0">
                <a:latin typeface="Tw Cen MT" pitchFamily="34" charset="0"/>
                <a:sym typeface="Wingdings" pitchFamily="2" charset="2"/>
              </a:rPr>
              <a:t>Profit|SP</a:t>
            </a:r>
            <a:r>
              <a:rPr lang="en-US" sz="2000" dirty="0" smtClean="0">
                <a:latin typeface="Tw Cen MT" pitchFamily="34" charset="0"/>
                <a:sym typeface="Wingdings" pitchFamily="2" charset="2"/>
              </a:rPr>
              <a:t>) = .2*[2,000 – (1+4)*1,000] = -600</a:t>
            </a:r>
          </a:p>
          <a:p>
            <a:pPr>
              <a:lnSpc>
                <a:spcPct val="90000"/>
              </a:lnSpc>
            </a:pPr>
            <a:r>
              <a:rPr lang="en-US" dirty="0" smtClean="0">
                <a:latin typeface="Tw Cen MT" pitchFamily="34" charset="0"/>
                <a:sym typeface="Wingdings" pitchFamily="2" charset="2"/>
              </a:rPr>
              <a:t>Again, that’s a problem.  Loan market collapses.</a:t>
            </a:r>
            <a:endParaRPr lang="en-US" dirty="0" smtClean="0">
              <a:latin typeface="Tw Cen MT" pitchFamily="34" charset="0"/>
            </a:endParaRPr>
          </a:p>
        </p:txBody>
      </p:sp>
      <p:sp>
        <p:nvSpPr>
          <p:cNvPr id="500739" name="Rectangle 3"/>
          <p:cNvSpPr>
            <a:spLocks noGrp="1"/>
          </p:cNvSpPr>
          <p:nvPr>
            <p:ph type="title" idx="4294967295"/>
          </p:nvPr>
        </p:nvSpPr>
        <p:spPr/>
        <p:txBody>
          <a:bodyPr/>
          <a:lstStyle/>
          <a:p>
            <a:r>
              <a:rPr lang="en-US" smtClean="0">
                <a:latin typeface="Tw Cen MT" pitchFamily="34" charset="0"/>
              </a:rPr>
              <a:t>Back to the lender’s decision…</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00738">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00738">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500738">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500738">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499"/>
                                          </p:stCondLst>
                                        </p:cTn>
                                        <p:tgtEl>
                                          <p:spTgt spid="500738">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499"/>
                                          </p:stCondLst>
                                        </p:cTn>
                                        <p:tgtEl>
                                          <p:spTgt spid="500738">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499"/>
                                          </p:stCondLst>
                                        </p:cTn>
                                        <p:tgtEl>
                                          <p:spTgt spid="500738">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499"/>
                                          </p:stCondLst>
                                        </p:cTn>
                                        <p:tgtEl>
                                          <p:spTgt spid="500738">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499"/>
                                          </p:stCondLst>
                                        </p:cTn>
                                        <p:tgtEl>
                                          <p:spTgt spid="500738">
                                            <p:txEl>
                                              <p:pRg st="8" end="8"/>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499"/>
                                          </p:stCondLst>
                                        </p:cTn>
                                        <p:tgtEl>
                                          <p:spTgt spid="500738">
                                            <p:txEl>
                                              <p:pRg st="9" end="9"/>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499"/>
                                          </p:stCondLst>
                                        </p:cTn>
                                        <p:tgtEl>
                                          <p:spTgt spid="500738">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0738" grpId="0" build="p" autoUpdateAnimBg="0"/>
    </p:bldLst>
  </p:timing>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70FAB951-F5CF-4082-A0A8-F8C824EEC933}" type="slidenum">
              <a:rPr lang="en-US"/>
              <a:pPr>
                <a:defRPr/>
              </a:pPr>
              <a:t>32</a:t>
            </a:fld>
            <a:endParaRPr lang="en-US"/>
          </a:p>
        </p:txBody>
      </p:sp>
      <p:sp>
        <p:nvSpPr>
          <p:cNvPr id="501762" name="Rectangle 2"/>
          <p:cNvSpPr>
            <a:spLocks noGrp="1"/>
          </p:cNvSpPr>
          <p:nvPr>
            <p:ph type="title" idx="4294967295"/>
          </p:nvPr>
        </p:nvSpPr>
        <p:spPr>
          <a:xfrm>
            <a:off x="533400" y="228600"/>
            <a:ext cx="7772400" cy="762000"/>
          </a:xfrm>
        </p:spPr>
        <p:txBody>
          <a:bodyPr/>
          <a:lstStyle/>
          <a:p>
            <a:pPr algn="ctr"/>
            <a:r>
              <a:rPr lang="en-US" smtClean="0">
                <a:latin typeface="Tw Cen MT" pitchFamily="34" charset="0"/>
              </a:rPr>
              <a:t>Summary of Moral Hazard</a:t>
            </a:r>
          </a:p>
        </p:txBody>
      </p:sp>
      <p:sp>
        <p:nvSpPr>
          <p:cNvPr id="501763" name="Rectangle 3"/>
          <p:cNvSpPr>
            <a:spLocks noGrp="1"/>
          </p:cNvSpPr>
          <p:nvPr>
            <p:ph type="body" idx="4294967295"/>
          </p:nvPr>
        </p:nvSpPr>
        <p:spPr>
          <a:xfrm>
            <a:off x="368300" y="1676400"/>
            <a:ext cx="8432800" cy="4648200"/>
          </a:xfrm>
        </p:spPr>
        <p:txBody>
          <a:bodyPr/>
          <a:lstStyle/>
          <a:p>
            <a:pPr>
              <a:lnSpc>
                <a:spcPct val="90000"/>
              </a:lnSpc>
            </a:pPr>
            <a:r>
              <a:rPr lang="en-US" sz="2800" smtClean="0">
                <a:latin typeface="Tw Cen MT" pitchFamily="34" charset="0"/>
              </a:rPr>
              <a:t>Borrowers have greater information than lender.</a:t>
            </a:r>
          </a:p>
          <a:p>
            <a:pPr>
              <a:lnSpc>
                <a:spcPct val="90000"/>
              </a:lnSpc>
            </a:pPr>
            <a:r>
              <a:rPr lang="en-US" sz="2800" smtClean="0">
                <a:latin typeface="Tw Cen MT" pitchFamily="34" charset="0"/>
              </a:rPr>
              <a:t>Specifically, they know their “actions”.</a:t>
            </a:r>
          </a:p>
          <a:p>
            <a:pPr>
              <a:lnSpc>
                <a:spcPct val="90000"/>
              </a:lnSpc>
            </a:pPr>
            <a:r>
              <a:rPr lang="en-US" sz="2800" smtClean="0">
                <a:latin typeface="Tw Cen MT" pitchFamily="34" charset="0"/>
              </a:rPr>
              <a:t>Borrower may take action that lender doesn’t like (e.g. riskier technique).</a:t>
            </a:r>
          </a:p>
          <a:p>
            <a:pPr>
              <a:lnSpc>
                <a:spcPct val="90000"/>
              </a:lnSpc>
            </a:pPr>
            <a:r>
              <a:rPr lang="en-US" sz="2800" smtClean="0">
                <a:latin typeface="Tw Cen MT" pitchFamily="34" charset="0"/>
              </a:rPr>
              <a:t>Lender knows this and may charge high </a:t>
            </a:r>
            <a:r>
              <a:rPr lang="en-US" sz="2800" i="1" smtClean="0">
                <a:latin typeface="Tw Cen MT" pitchFamily="34" charset="0"/>
              </a:rPr>
              <a:t>i.</a:t>
            </a:r>
          </a:p>
          <a:p>
            <a:pPr>
              <a:lnSpc>
                <a:spcPct val="90000"/>
              </a:lnSpc>
            </a:pPr>
            <a:r>
              <a:rPr lang="en-US" sz="2800" smtClean="0">
                <a:latin typeface="Tw Cen MT" pitchFamily="34" charset="0"/>
              </a:rPr>
              <a:t>If </a:t>
            </a:r>
            <a:r>
              <a:rPr lang="en-US" sz="2800" i="1" smtClean="0">
                <a:latin typeface="Tw Cen MT" pitchFamily="34" charset="0"/>
              </a:rPr>
              <a:t>i</a:t>
            </a:r>
            <a:r>
              <a:rPr lang="en-US" sz="2800" smtClean="0">
                <a:latin typeface="Tw Cen MT" pitchFamily="34" charset="0"/>
              </a:rPr>
              <a:t> is too high, market collapses.</a:t>
            </a:r>
          </a:p>
          <a:p>
            <a:pPr>
              <a:lnSpc>
                <a:spcPct val="90000"/>
              </a:lnSpc>
            </a:pPr>
            <a:r>
              <a:rPr lang="en-US" sz="2800" smtClean="0">
                <a:latin typeface="Tw Cen MT" pitchFamily="34" charset="0"/>
              </a:rPr>
              <a:t>Market Failure!!  Profitable investments aren’t made.</a:t>
            </a:r>
          </a:p>
          <a:p>
            <a:pPr>
              <a:lnSpc>
                <a:spcPct val="90000"/>
              </a:lnSpc>
            </a:pPr>
            <a:r>
              <a:rPr lang="en-US" sz="2800" smtClean="0">
                <a:latin typeface="Tw Cen MT" pitchFamily="34" charset="0"/>
              </a:rPr>
              <a:t>What would happen if there were “Symmetric” information?</a:t>
            </a:r>
          </a:p>
          <a:p>
            <a:pPr>
              <a:lnSpc>
                <a:spcPct val="90000"/>
              </a:lnSpc>
            </a:pPr>
            <a:endParaRPr lang="en-US" sz="2800" smtClean="0">
              <a:latin typeface="Tw Cen MT"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01763">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01763">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01763">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01763">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01763">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01763">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499"/>
                                          </p:stCondLst>
                                        </p:cTn>
                                        <p:tgtEl>
                                          <p:spTgt spid="501763">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01763"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11"/>
          <p:cNvSpPr>
            <a:spLocks noGrp="1"/>
          </p:cNvSpPr>
          <p:nvPr>
            <p:ph type="sldNum" sz="quarter" idx="11"/>
          </p:nvPr>
        </p:nvSpPr>
        <p:spPr/>
        <p:txBody>
          <a:bodyPr>
            <a:normAutofit fontScale="85000" lnSpcReduction="20000"/>
          </a:bodyPr>
          <a:lstStyle/>
          <a:p>
            <a:pPr>
              <a:defRPr/>
            </a:pPr>
            <a:fld id="{4554CB3E-ECE5-4E0B-9318-C5A59DB8407B}" type="slidenum">
              <a:rPr lang="en-US"/>
              <a:pPr>
                <a:defRPr/>
              </a:pPr>
              <a:t>33</a:t>
            </a:fld>
            <a:endParaRPr lang="en-US"/>
          </a:p>
        </p:txBody>
      </p:sp>
      <p:sp>
        <p:nvSpPr>
          <p:cNvPr id="517122" name="Rectangle 2"/>
          <p:cNvSpPr>
            <a:spLocks noGrp="1"/>
          </p:cNvSpPr>
          <p:nvPr>
            <p:ph type="title" idx="4294967295"/>
          </p:nvPr>
        </p:nvSpPr>
        <p:spPr>
          <a:xfrm>
            <a:off x="295275" y="1647825"/>
            <a:ext cx="8229600" cy="2514600"/>
          </a:xfrm>
        </p:spPr>
        <p:txBody>
          <a:bodyPr/>
          <a:lstStyle/>
          <a:p>
            <a:pPr algn="ctr"/>
            <a:r>
              <a:rPr lang="en-US" sz="4000" dirty="0" smtClean="0">
                <a:latin typeface="Tw Cen MT" pitchFamily="34" charset="0"/>
              </a:rPr>
              <a:t>Risk and Insurance</a:t>
            </a:r>
          </a:p>
        </p:txBody>
      </p:sp>
    </p:spTree>
    <p:extLst>
      <p:ext uri="{BB962C8B-B14F-4D97-AF65-F5344CB8AC3E}">
        <p14:creationId xmlns:p14="http://schemas.microsoft.com/office/powerpoint/2010/main" val="2746886068"/>
      </p:ext>
    </p:extLst>
  </p:cSld>
  <p:clrMapOvr>
    <a:masterClrMapping/>
  </p:clrMapOvr>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DFBC3991-10F3-4D29-B8E4-EFC81D92E7B8}" type="slidenum">
              <a:rPr lang="en-US"/>
              <a:pPr>
                <a:defRPr/>
              </a:pPr>
              <a:t>34</a:t>
            </a:fld>
            <a:endParaRPr lang="en-US"/>
          </a:p>
        </p:txBody>
      </p:sp>
      <p:sp>
        <p:nvSpPr>
          <p:cNvPr id="33794" name="Rectangle 2"/>
          <p:cNvSpPr>
            <a:spLocks noGrp="1"/>
          </p:cNvSpPr>
          <p:nvPr>
            <p:ph type="title" idx="4294967295"/>
          </p:nvPr>
        </p:nvSpPr>
        <p:spPr/>
        <p:txBody>
          <a:bodyPr/>
          <a:lstStyle/>
          <a:p>
            <a:pPr algn="ctr"/>
            <a:r>
              <a:rPr lang="en-US" sz="4000" dirty="0" smtClean="0">
                <a:latin typeface="Tw Cen MT" pitchFamily="34" charset="0"/>
              </a:rPr>
              <a:t>Implications of Risk and Uncertainty: Poverty Traps</a:t>
            </a:r>
          </a:p>
        </p:txBody>
      </p:sp>
      <p:sp>
        <p:nvSpPr>
          <p:cNvPr id="571395" name="Rectangle 3"/>
          <p:cNvSpPr>
            <a:spLocks noGrp="1"/>
          </p:cNvSpPr>
          <p:nvPr>
            <p:ph type="body" idx="4294967295"/>
          </p:nvPr>
        </p:nvSpPr>
        <p:spPr>
          <a:xfrm>
            <a:off x="406400" y="1727200"/>
            <a:ext cx="5130800" cy="4927600"/>
          </a:xfrm>
        </p:spPr>
        <p:txBody>
          <a:bodyPr/>
          <a:lstStyle/>
          <a:p>
            <a:pPr>
              <a:lnSpc>
                <a:spcPct val="90000"/>
              </a:lnSpc>
              <a:spcAft>
                <a:spcPts val="600"/>
              </a:spcAft>
            </a:pPr>
            <a:r>
              <a:rPr lang="en-US" sz="2100" dirty="0" smtClean="0">
                <a:latin typeface="Tw Cen MT" pitchFamily="34" charset="0"/>
              </a:rPr>
              <a:t>Risk can keep people in poverty traps</a:t>
            </a:r>
          </a:p>
          <a:p>
            <a:pPr lvl="1">
              <a:lnSpc>
                <a:spcPct val="90000"/>
              </a:lnSpc>
              <a:spcAft>
                <a:spcPts val="600"/>
              </a:spcAft>
            </a:pPr>
            <a:r>
              <a:rPr lang="en-US" sz="1800" dirty="0" smtClean="0">
                <a:latin typeface="Tw Cen MT" pitchFamily="34" charset="0"/>
              </a:rPr>
              <a:t>Getting out of poverty trap requires steps that would be too risky (higher returns mean higher risk)</a:t>
            </a:r>
          </a:p>
          <a:p>
            <a:pPr lvl="1">
              <a:lnSpc>
                <a:spcPct val="90000"/>
              </a:lnSpc>
              <a:spcAft>
                <a:spcPts val="600"/>
              </a:spcAft>
            </a:pPr>
            <a:r>
              <a:rPr lang="en-US" sz="1800" dirty="0" smtClean="0">
                <a:latin typeface="Tw Cen MT" pitchFamily="34" charset="0"/>
              </a:rPr>
              <a:t>Ex-ante risk coping: diversify to reduce income risk (but lose </a:t>
            </a:r>
            <a:r>
              <a:rPr lang="en-US" sz="1800" dirty="0">
                <a:latin typeface="Tw Cen MT" pitchFamily="34" charset="0"/>
              </a:rPr>
              <a:t>gains from </a:t>
            </a:r>
            <a:r>
              <a:rPr lang="en-US" sz="1800" dirty="0" smtClean="0">
                <a:latin typeface="Tw Cen MT" pitchFamily="34" charset="0"/>
              </a:rPr>
              <a:t>specializing)</a:t>
            </a:r>
          </a:p>
          <a:p>
            <a:pPr lvl="1">
              <a:lnSpc>
                <a:spcPct val="90000"/>
              </a:lnSpc>
              <a:spcAft>
                <a:spcPts val="600"/>
              </a:spcAft>
            </a:pPr>
            <a:r>
              <a:rPr lang="en-US" sz="1800" dirty="0" smtClean="0">
                <a:latin typeface="Tw Cen MT" pitchFamily="34" charset="0"/>
              </a:rPr>
              <a:t>Can’t get loans!</a:t>
            </a:r>
          </a:p>
          <a:p>
            <a:pPr>
              <a:lnSpc>
                <a:spcPct val="90000"/>
              </a:lnSpc>
              <a:spcAft>
                <a:spcPts val="600"/>
              </a:spcAft>
            </a:pPr>
            <a:r>
              <a:rPr lang="en-US" sz="2100" dirty="0" smtClean="0">
                <a:latin typeface="Tw Cen MT" pitchFamily="34" charset="0"/>
              </a:rPr>
              <a:t>Risk can force people into poverty traps</a:t>
            </a:r>
          </a:p>
          <a:p>
            <a:pPr lvl="1">
              <a:lnSpc>
                <a:spcPct val="90000"/>
              </a:lnSpc>
              <a:spcAft>
                <a:spcPts val="600"/>
              </a:spcAft>
            </a:pPr>
            <a:r>
              <a:rPr lang="en-US" sz="1800" dirty="0" smtClean="0">
                <a:latin typeface="Tw Cen MT" pitchFamily="34" charset="0"/>
              </a:rPr>
              <a:t>Can’t recover from temporary setbacks (drought, illness, death of an animal)</a:t>
            </a:r>
          </a:p>
          <a:p>
            <a:pPr>
              <a:lnSpc>
                <a:spcPct val="90000"/>
              </a:lnSpc>
              <a:spcAft>
                <a:spcPts val="600"/>
              </a:spcAft>
            </a:pPr>
            <a:r>
              <a:rPr lang="en-US" sz="2100" dirty="0">
                <a:latin typeface="Tw Cen MT" pitchFamily="34" charset="0"/>
              </a:rPr>
              <a:t>When </a:t>
            </a:r>
            <a:r>
              <a:rPr lang="en-US" sz="2100" dirty="0" smtClean="0">
                <a:latin typeface="Tw Cen MT" pitchFamily="34" charset="0"/>
              </a:rPr>
              <a:t>you </a:t>
            </a:r>
            <a:r>
              <a:rPr lang="en-US" sz="2100" dirty="0">
                <a:latin typeface="Tw Cen MT" pitchFamily="34" charset="0"/>
              </a:rPr>
              <a:t>see </a:t>
            </a:r>
            <a:r>
              <a:rPr lang="en-US" sz="2100" dirty="0" smtClean="0">
                <a:latin typeface="Tw Cen MT" pitchFamily="34" charset="0"/>
              </a:rPr>
              <a:t>poverty </a:t>
            </a:r>
            <a:r>
              <a:rPr lang="en-US" sz="2100" dirty="0">
                <a:latin typeface="Tw Cen MT" pitchFamily="34" charset="0"/>
              </a:rPr>
              <a:t>traps, </a:t>
            </a:r>
            <a:r>
              <a:rPr lang="en-US" sz="2100" dirty="0" smtClean="0">
                <a:latin typeface="Tw Cen MT" pitchFamily="34" charset="0"/>
              </a:rPr>
              <a:t>look </a:t>
            </a:r>
            <a:r>
              <a:rPr lang="en-US" sz="2100" dirty="0">
                <a:latin typeface="Tw Cen MT" pitchFamily="34" charset="0"/>
              </a:rPr>
              <a:t>for underlying market or institutional </a:t>
            </a:r>
            <a:r>
              <a:rPr lang="en-US" sz="2100" dirty="0" smtClean="0">
                <a:latin typeface="Tw Cen MT" pitchFamily="34" charset="0"/>
              </a:rPr>
              <a:t>failures (i.e., in credit or insurance markets)</a:t>
            </a:r>
            <a:endParaRPr lang="en-US" sz="2100" dirty="0">
              <a:latin typeface="Tw Cen MT" pitchFamily="34" charset="0"/>
            </a:endParaRPr>
          </a:p>
          <a:p>
            <a:pPr lvl="1">
              <a:lnSpc>
                <a:spcPct val="90000"/>
              </a:lnSpc>
              <a:spcAft>
                <a:spcPts val="600"/>
              </a:spcAft>
            </a:pPr>
            <a:endParaRPr lang="en-US" sz="1800" dirty="0" smtClean="0">
              <a:latin typeface="Tw Cen MT" pitchFamily="34" charset="0"/>
            </a:endParaRPr>
          </a:p>
        </p:txBody>
      </p:sp>
      <p:pic>
        <p:nvPicPr>
          <p:cNvPr id="5" name="Picture 2"/>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5727174" y="3029479"/>
            <a:ext cx="3061228" cy="232304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5762153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13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7139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7139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71395">
                                            <p:txEl>
                                              <p:pRg st="3" end="3"/>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71395">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7139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7139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1395" grpId="0" build="p"/>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sz="quarter" idx="2"/>
          </p:nvPr>
        </p:nvSpPr>
        <p:spPr>
          <a:xfrm>
            <a:off x="598458" y="4610100"/>
            <a:ext cx="7772400" cy="2044700"/>
          </a:xfrm>
        </p:spPr>
        <p:txBody>
          <a:bodyPr/>
          <a:lstStyle/>
          <a:p>
            <a:r>
              <a:rPr lang="en-US" sz="1800" dirty="0" smtClean="0"/>
              <a:t>Risk makes income volatile</a:t>
            </a:r>
          </a:p>
          <a:p>
            <a:r>
              <a:rPr lang="en-US" sz="1800" dirty="0" smtClean="0"/>
              <a:t>…and consumption, too, unless you have </a:t>
            </a:r>
            <a:r>
              <a:rPr lang="en-US" sz="1800" i="1" dirty="0" smtClean="0"/>
              <a:t>ex-post</a:t>
            </a:r>
            <a:r>
              <a:rPr lang="en-US" sz="1800" dirty="0" smtClean="0"/>
              <a:t> coping mechanisms</a:t>
            </a:r>
          </a:p>
          <a:p>
            <a:pPr lvl="1">
              <a:spcAft>
                <a:spcPts val="600"/>
              </a:spcAft>
            </a:pPr>
            <a:r>
              <a:rPr lang="en-US" sz="1800" dirty="0"/>
              <a:t>Sell assets (e.g., animals); fallback activities (e.g., migration); beg thy neighbor</a:t>
            </a:r>
          </a:p>
          <a:p>
            <a:pPr lvl="1">
              <a:spcAft>
                <a:spcPts val="600"/>
              </a:spcAft>
            </a:pPr>
            <a:r>
              <a:rPr lang="en-US" sz="1800" dirty="0" smtClean="0"/>
              <a:t>But covariate risks mean you buy </a:t>
            </a:r>
            <a:r>
              <a:rPr lang="en-US" sz="1800" dirty="0"/>
              <a:t>high, sell low (see boxes</a:t>
            </a:r>
            <a:r>
              <a:rPr lang="en-US" sz="1800" dirty="0" smtClean="0"/>
              <a:t>) and your neighbor may not be able to help you out</a:t>
            </a:r>
            <a:endParaRPr lang="en-US" sz="1800" dirty="0"/>
          </a:p>
        </p:txBody>
      </p:sp>
      <p:sp>
        <p:nvSpPr>
          <p:cNvPr id="7" name="Slide Number Placeholder 6"/>
          <p:cNvSpPr>
            <a:spLocks noGrp="1"/>
          </p:cNvSpPr>
          <p:nvPr>
            <p:ph type="sldNum" sz="quarter" idx="11"/>
          </p:nvPr>
        </p:nvSpPr>
        <p:spPr/>
        <p:txBody>
          <a:bodyPr>
            <a:normAutofit fontScale="85000" lnSpcReduction="20000"/>
          </a:bodyPr>
          <a:lstStyle/>
          <a:p>
            <a:pPr>
              <a:defRPr/>
            </a:pPr>
            <a:fld id="{E02371F3-98F5-4D89-B183-69953302EF47}" type="slidenum">
              <a:rPr lang="en-US" smtClean="0"/>
              <a:pPr>
                <a:defRPr/>
              </a:pPr>
              <a:t>35</a:t>
            </a:fld>
            <a:endParaRPr lang="en-US"/>
          </a:p>
        </p:txBody>
      </p:sp>
      <p:sp>
        <p:nvSpPr>
          <p:cNvPr id="8" name="Title 1"/>
          <p:cNvSpPr txBox="1">
            <a:spLocks/>
          </p:cNvSpPr>
          <p:nvPr/>
        </p:nvSpPr>
        <p:spPr bwMode="auto">
          <a:xfrm>
            <a:off x="787400" y="273050"/>
            <a:ext cx="8153400" cy="86995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lvl1pPr algn="l" rtl="0" fontAlgn="base">
              <a:spcBef>
                <a:spcPct val="0"/>
              </a:spcBef>
              <a:spcAft>
                <a:spcPct val="0"/>
              </a:spcAft>
              <a:defRPr sz="4400" kern="1200">
                <a:solidFill>
                  <a:schemeClr val="tx2"/>
                </a:solidFill>
                <a:latin typeface="+mj-lt"/>
                <a:ea typeface="+mj-ea"/>
                <a:cs typeface="+mj-cs"/>
              </a:defRPr>
            </a:lvl1pPr>
            <a:lvl2pPr algn="l" rtl="0" fontAlgn="base">
              <a:spcBef>
                <a:spcPct val="0"/>
              </a:spcBef>
              <a:spcAft>
                <a:spcPct val="0"/>
              </a:spcAft>
              <a:defRPr sz="4400">
                <a:solidFill>
                  <a:schemeClr val="tx2"/>
                </a:solidFill>
                <a:latin typeface="Tw Cen MT" pitchFamily="34" charset="0"/>
              </a:defRPr>
            </a:lvl2pPr>
            <a:lvl3pPr algn="l" rtl="0" fontAlgn="base">
              <a:spcBef>
                <a:spcPct val="0"/>
              </a:spcBef>
              <a:spcAft>
                <a:spcPct val="0"/>
              </a:spcAft>
              <a:defRPr sz="4400">
                <a:solidFill>
                  <a:schemeClr val="tx2"/>
                </a:solidFill>
                <a:latin typeface="Tw Cen MT" pitchFamily="34" charset="0"/>
              </a:defRPr>
            </a:lvl3pPr>
            <a:lvl4pPr algn="l" rtl="0" fontAlgn="base">
              <a:spcBef>
                <a:spcPct val="0"/>
              </a:spcBef>
              <a:spcAft>
                <a:spcPct val="0"/>
              </a:spcAft>
              <a:defRPr sz="4400">
                <a:solidFill>
                  <a:schemeClr val="tx2"/>
                </a:solidFill>
                <a:latin typeface="Tw Cen MT" pitchFamily="34" charset="0"/>
              </a:defRPr>
            </a:lvl4pPr>
            <a:lvl5pPr algn="l" rtl="0" fontAlgn="base">
              <a:spcBef>
                <a:spcPct val="0"/>
              </a:spcBef>
              <a:spcAft>
                <a:spcPct val="0"/>
              </a:spcAft>
              <a:defRPr sz="4400">
                <a:solidFill>
                  <a:schemeClr val="tx2"/>
                </a:solidFill>
                <a:latin typeface="Tw Cen MT" pitchFamily="34" charset="0"/>
              </a:defRPr>
            </a:lvl5pPr>
            <a:lvl6pPr marL="457200" algn="l" rtl="0" fontAlgn="base">
              <a:spcBef>
                <a:spcPct val="0"/>
              </a:spcBef>
              <a:spcAft>
                <a:spcPct val="0"/>
              </a:spcAft>
              <a:defRPr sz="4400">
                <a:solidFill>
                  <a:schemeClr val="tx2"/>
                </a:solidFill>
                <a:latin typeface="Tw Cen MT" pitchFamily="34" charset="0"/>
              </a:defRPr>
            </a:lvl6pPr>
            <a:lvl7pPr marL="914400" algn="l" rtl="0" fontAlgn="base">
              <a:spcBef>
                <a:spcPct val="0"/>
              </a:spcBef>
              <a:spcAft>
                <a:spcPct val="0"/>
              </a:spcAft>
              <a:defRPr sz="4400">
                <a:solidFill>
                  <a:schemeClr val="tx2"/>
                </a:solidFill>
                <a:latin typeface="Tw Cen MT" pitchFamily="34" charset="0"/>
              </a:defRPr>
            </a:lvl7pPr>
            <a:lvl8pPr marL="1371600" algn="l" rtl="0" fontAlgn="base">
              <a:spcBef>
                <a:spcPct val="0"/>
              </a:spcBef>
              <a:spcAft>
                <a:spcPct val="0"/>
              </a:spcAft>
              <a:defRPr sz="4400">
                <a:solidFill>
                  <a:schemeClr val="tx2"/>
                </a:solidFill>
                <a:latin typeface="Tw Cen MT" pitchFamily="34" charset="0"/>
              </a:defRPr>
            </a:lvl8pPr>
            <a:lvl9pPr marL="1828800" algn="l" rtl="0" fontAlgn="base">
              <a:spcBef>
                <a:spcPct val="0"/>
              </a:spcBef>
              <a:spcAft>
                <a:spcPct val="0"/>
              </a:spcAft>
              <a:defRPr sz="4400">
                <a:solidFill>
                  <a:schemeClr val="tx2"/>
                </a:solidFill>
                <a:latin typeface="Tw Cen MT" pitchFamily="34" charset="0"/>
              </a:defRPr>
            </a:lvl9pPr>
          </a:lstStyle>
          <a:p>
            <a:pPr algn="ctr"/>
            <a:r>
              <a:rPr lang="en-US" sz="3600" dirty="0" smtClean="0"/>
              <a:t>Keeping Food on the Table: Consumption Smoothing</a:t>
            </a:r>
            <a:endParaRPr lang="en-US" sz="3600" dirty="0"/>
          </a:p>
        </p:txBody>
      </p:sp>
      <p:pic>
        <p:nvPicPr>
          <p:cNvPr id="9" name="Picture 2"/>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651000" y="1511624"/>
            <a:ext cx="5667317" cy="298417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4288527494"/>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8D4ACDA2-F0CB-4EF9-B64E-D086412528EB}" type="slidenum">
              <a:rPr lang="en-US"/>
              <a:pPr>
                <a:defRPr/>
              </a:pPr>
              <a:t>36</a:t>
            </a:fld>
            <a:endParaRPr lang="en-US"/>
          </a:p>
        </p:txBody>
      </p:sp>
      <p:sp>
        <p:nvSpPr>
          <p:cNvPr id="41986" name="Rectangle 2"/>
          <p:cNvSpPr>
            <a:spLocks noGrp="1"/>
          </p:cNvSpPr>
          <p:nvPr>
            <p:ph type="title" idx="4294967295"/>
          </p:nvPr>
        </p:nvSpPr>
        <p:spPr/>
        <p:txBody>
          <a:bodyPr/>
          <a:lstStyle/>
          <a:p>
            <a:pPr algn="ctr"/>
            <a:r>
              <a:rPr lang="en-US" sz="4000" smtClean="0">
                <a:latin typeface="Tw Cen MT" pitchFamily="34" charset="0"/>
              </a:rPr>
              <a:t>A Primer on Insurance</a:t>
            </a:r>
          </a:p>
        </p:txBody>
      </p:sp>
      <p:sp>
        <p:nvSpPr>
          <p:cNvPr id="571395" name="Rectangle 3"/>
          <p:cNvSpPr>
            <a:spLocks noGrp="1"/>
          </p:cNvSpPr>
          <p:nvPr>
            <p:ph type="body" idx="4294967295"/>
          </p:nvPr>
        </p:nvSpPr>
        <p:spPr>
          <a:xfrm>
            <a:off x="457200" y="2540000"/>
            <a:ext cx="8229600" cy="3340100"/>
          </a:xfrm>
        </p:spPr>
        <p:txBody>
          <a:bodyPr/>
          <a:lstStyle/>
          <a:p>
            <a:pPr>
              <a:lnSpc>
                <a:spcPct val="90000"/>
              </a:lnSpc>
            </a:pPr>
            <a:r>
              <a:rPr lang="en-US" sz="2800" dirty="0" smtClean="0">
                <a:latin typeface="Tw Cen MT" pitchFamily="34" charset="0"/>
              </a:rPr>
              <a:t>What is being transacted in an insurance contract?</a:t>
            </a:r>
          </a:p>
          <a:p>
            <a:pPr lvl="1">
              <a:lnSpc>
                <a:spcPct val="90000"/>
              </a:lnSpc>
            </a:pPr>
            <a:r>
              <a:rPr lang="en-US" sz="2000" dirty="0" smtClean="0">
                <a:latin typeface="Tw Cen MT" pitchFamily="34" charset="0"/>
              </a:rPr>
              <a:t>Resources across states of nature;</a:t>
            </a:r>
          </a:p>
          <a:p>
            <a:pPr lvl="1">
              <a:lnSpc>
                <a:spcPct val="90000"/>
              </a:lnSpc>
            </a:pPr>
            <a:r>
              <a:rPr lang="en-US" sz="2000" dirty="0" smtClean="0">
                <a:latin typeface="Tw Cen MT" pitchFamily="34" charset="0"/>
              </a:rPr>
              <a:t>Insurer says:</a:t>
            </a:r>
          </a:p>
          <a:p>
            <a:pPr lvl="2">
              <a:lnSpc>
                <a:spcPct val="90000"/>
              </a:lnSpc>
            </a:pPr>
            <a:r>
              <a:rPr lang="en-US" sz="1800" dirty="0" smtClean="0">
                <a:latin typeface="Tw Cen MT" pitchFamily="34" charset="0"/>
              </a:rPr>
              <a:t>If your harvest fails (bad state of nature) I’ll pay you</a:t>
            </a:r>
          </a:p>
          <a:p>
            <a:pPr lvl="2">
              <a:lnSpc>
                <a:spcPct val="90000"/>
              </a:lnSpc>
            </a:pPr>
            <a:r>
              <a:rPr lang="en-US" sz="1800" dirty="0" smtClean="0">
                <a:latin typeface="Tw Cen MT" pitchFamily="34" charset="0"/>
              </a:rPr>
              <a:t>If your harvest is high (good state of nature) you pay me</a:t>
            </a:r>
          </a:p>
          <a:p>
            <a:pPr lvl="2">
              <a:lnSpc>
                <a:spcPct val="90000"/>
              </a:lnSpc>
            </a:pPr>
            <a:endParaRPr lang="en-US" sz="1800" dirty="0" smtClean="0">
              <a:latin typeface="Tw Cen MT" pitchFamily="34" charset="0"/>
            </a:endParaRPr>
          </a:p>
          <a:p>
            <a:pPr>
              <a:lnSpc>
                <a:spcPct val="90000"/>
              </a:lnSpc>
            </a:pPr>
            <a:r>
              <a:rPr lang="en-US" sz="2800" dirty="0">
                <a:latin typeface="Tw Cen MT" pitchFamily="34" charset="0"/>
              </a:rPr>
              <a:t>The insurer’s profitability depends on:</a:t>
            </a:r>
          </a:p>
          <a:p>
            <a:pPr lvl="1">
              <a:lnSpc>
                <a:spcPct val="90000"/>
              </a:lnSpc>
            </a:pPr>
            <a:r>
              <a:rPr lang="en-US" sz="1800" dirty="0" smtClean="0">
                <a:latin typeface="Tw Cen MT" pitchFamily="34" charset="0"/>
              </a:rPr>
              <a:t>The probability he must pay out a claim</a:t>
            </a:r>
          </a:p>
          <a:p>
            <a:pPr lvl="1">
              <a:lnSpc>
                <a:spcPct val="90000"/>
              </a:lnSpc>
            </a:pPr>
            <a:r>
              <a:rPr lang="en-US" sz="1800" dirty="0" smtClean="0">
                <a:latin typeface="Tw Cen MT" pitchFamily="34" charset="0"/>
              </a:rPr>
              <a:t>The size of the claim</a:t>
            </a:r>
          </a:p>
        </p:txBody>
      </p:sp>
    </p:spTree>
    <p:extLst>
      <p:ext uri="{BB962C8B-B14F-4D97-AF65-F5344CB8AC3E}">
        <p14:creationId xmlns:p14="http://schemas.microsoft.com/office/powerpoint/2010/main" val="11070812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13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71395">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71395">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7139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71395">
                                            <p:txEl>
                                              <p:pRg st="4" end="4"/>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71395">
                                            <p:txEl>
                                              <p:pRg st="6" end="6"/>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71395">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71395">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1395" grpId="0" build="p"/>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6BB0AE9A-0320-4806-A95F-F47B05497DF4}" type="slidenum">
              <a:rPr lang="en-US"/>
              <a:pPr>
                <a:defRPr/>
              </a:pPr>
              <a:t>37</a:t>
            </a:fld>
            <a:endParaRPr lang="en-US"/>
          </a:p>
        </p:txBody>
      </p:sp>
      <p:sp>
        <p:nvSpPr>
          <p:cNvPr id="43010" name="Rectangle 2"/>
          <p:cNvSpPr>
            <a:spLocks noGrp="1"/>
          </p:cNvSpPr>
          <p:nvPr>
            <p:ph type="title" idx="4294967295"/>
          </p:nvPr>
        </p:nvSpPr>
        <p:spPr/>
        <p:txBody>
          <a:bodyPr/>
          <a:lstStyle/>
          <a:p>
            <a:pPr algn="ctr"/>
            <a:r>
              <a:rPr lang="en-US" sz="3600" dirty="0" smtClean="0">
                <a:latin typeface="Tw Cen MT" pitchFamily="34" charset="0"/>
              </a:rPr>
              <a:t>Asymmetric Information, Moral Hazard, and Insurance</a:t>
            </a:r>
          </a:p>
        </p:txBody>
      </p:sp>
      <p:sp>
        <p:nvSpPr>
          <p:cNvPr id="571395" name="Rectangle 3"/>
          <p:cNvSpPr>
            <a:spLocks noGrp="1"/>
          </p:cNvSpPr>
          <p:nvPr>
            <p:ph type="body" idx="4294967295"/>
          </p:nvPr>
        </p:nvSpPr>
        <p:spPr>
          <a:xfrm>
            <a:off x="482600" y="1714500"/>
            <a:ext cx="8229600" cy="4699000"/>
          </a:xfrm>
        </p:spPr>
        <p:txBody>
          <a:bodyPr/>
          <a:lstStyle/>
          <a:p>
            <a:pPr>
              <a:lnSpc>
                <a:spcPct val="90000"/>
              </a:lnSpc>
            </a:pPr>
            <a:r>
              <a:rPr lang="en-US" sz="2400" dirty="0" smtClean="0">
                <a:latin typeface="Tw Cen MT" pitchFamily="34" charset="0"/>
              </a:rPr>
              <a:t>Asymmetric Information: The insurer knows less than the insured about:</a:t>
            </a:r>
          </a:p>
          <a:p>
            <a:pPr lvl="1">
              <a:lnSpc>
                <a:spcPct val="90000"/>
              </a:lnSpc>
            </a:pPr>
            <a:r>
              <a:rPr lang="en-US" sz="2000" dirty="0" smtClean="0">
                <a:latin typeface="Tw Cen MT" pitchFamily="34" charset="0"/>
              </a:rPr>
              <a:t>His intrinsic riskiness (TYPE).</a:t>
            </a:r>
          </a:p>
          <a:p>
            <a:pPr lvl="1">
              <a:lnSpc>
                <a:spcPct val="90000"/>
              </a:lnSpc>
            </a:pPr>
            <a:r>
              <a:rPr lang="en-US" sz="2000" dirty="0" smtClean="0">
                <a:latin typeface="Tw Cen MT" pitchFamily="34" charset="0"/>
              </a:rPr>
              <a:t>The things he does that affect the probability of an insurance payout (ACTIONS)</a:t>
            </a:r>
          </a:p>
          <a:p>
            <a:pPr lvl="1">
              <a:lnSpc>
                <a:spcPct val="90000"/>
              </a:lnSpc>
            </a:pPr>
            <a:r>
              <a:rPr lang="en-US" sz="2000" dirty="0" smtClean="0">
                <a:latin typeface="Tw Cen MT" pitchFamily="34" charset="0"/>
              </a:rPr>
              <a:t>Damages</a:t>
            </a:r>
          </a:p>
          <a:p>
            <a:pPr lvl="1">
              <a:lnSpc>
                <a:spcPct val="90000"/>
              </a:lnSpc>
            </a:pPr>
            <a:r>
              <a:rPr lang="en-US" sz="2000" dirty="0" smtClean="0">
                <a:latin typeface="Tw Cen MT" pitchFamily="34" charset="0"/>
              </a:rPr>
              <a:t>If the cost of overcoming this is too high, the insurance market fails</a:t>
            </a:r>
            <a:endParaRPr lang="en-US" sz="1800" dirty="0" smtClean="0">
              <a:latin typeface="Tw Cen MT" pitchFamily="34" charset="0"/>
            </a:endParaRPr>
          </a:p>
          <a:p>
            <a:pPr>
              <a:lnSpc>
                <a:spcPct val="90000"/>
              </a:lnSpc>
            </a:pPr>
            <a:r>
              <a:rPr lang="en-US" sz="2400" dirty="0" smtClean="0">
                <a:latin typeface="Tw Cen MT" pitchFamily="34" charset="0"/>
              </a:rPr>
              <a:t>What two problems do information asymmetries lead to?</a:t>
            </a:r>
          </a:p>
          <a:p>
            <a:pPr lvl="1">
              <a:lnSpc>
                <a:spcPct val="90000"/>
              </a:lnSpc>
            </a:pPr>
            <a:r>
              <a:rPr lang="en-US" sz="2000" dirty="0" smtClean="0">
                <a:latin typeface="Tw Cen MT" pitchFamily="34" charset="0"/>
              </a:rPr>
              <a:t>Adverse Selection</a:t>
            </a:r>
          </a:p>
          <a:p>
            <a:pPr lvl="2">
              <a:lnSpc>
                <a:spcPct val="90000"/>
              </a:lnSpc>
            </a:pPr>
            <a:r>
              <a:rPr lang="en-US" sz="1700" dirty="0" smtClean="0">
                <a:latin typeface="Tw Cen MT" pitchFamily="34" charset="0"/>
              </a:rPr>
              <a:t>Riskier types are more likely to demand insurance</a:t>
            </a:r>
          </a:p>
          <a:p>
            <a:pPr lvl="2">
              <a:lnSpc>
                <a:spcPct val="90000"/>
              </a:lnSpc>
            </a:pPr>
            <a:r>
              <a:rPr lang="en-US" sz="1700" dirty="0" smtClean="0">
                <a:latin typeface="Tw Cen MT" pitchFamily="34" charset="0"/>
              </a:rPr>
              <a:t>If insurer bases premium on average riskiness, </a:t>
            </a:r>
            <a:r>
              <a:rPr lang="en-US" sz="2000" dirty="0">
                <a:latin typeface="Tw Cen MT" pitchFamily="34" charset="0"/>
              </a:rPr>
              <a:t>low risk types leave the market</a:t>
            </a:r>
          </a:p>
          <a:p>
            <a:pPr lvl="1">
              <a:lnSpc>
                <a:spcPct val="90000"/>
              </a:lnSpc>
            </a:pPr>
            <a:r>
              <a:rPr lang="en-US" sz="2000" dirty="0" smtClean="0">
                <a:latin typeface="Tw Cen MT" pitchFamily="34" charset="0"/>
              </a:rPr>
              <a:t>Moral Hazard</a:t>
            </a:r>
          </a:p>
          <a:p>
            <a:pPr lvl="2">
              <a:lnSpc>
                <a:spcPct val="80000"/>
              </a:lnSpc>
            </a:pPr>
            <a:r>
              <a:rPr lang="en-US" sz="1700" dirty="0" smtClean="0">
                <a:latin typeface="Tw Cen MT" pitchFamily="34" charset="0"/>
              </a:rPr>
              <a:t>The </a:t>
            </a:r>
            <a:r>
              <a:rPr lang="en-US" sz="1700" dirty="0">
                <a:latin typeface="Tw Cen MT" pitchFamily="34" charset="0"/>
              </a:rPr>
              <a:t>greater </a:t>
            </a:r>
            <a:r>
              <a:rPr lang="en-US" sz="1700" dirty="0" smtClean="0">
                <a:latin typeface="Tw Cen MT" pitchFamily="34" charset="0"/>
              </a:rPr>
              <a:t>the </a:t>
            </a:r>
            <a:r>
              <a:rPr lang="en-US" sz="1700" dirty="0">
                <a:latin typeface="Tw Cen MT" pitchFamily="34" charset="0"/>
              </a:rPr>
              <a:t>insurance coverage</a:t>
            </a:r>
            <a:r>
              <a:rPr lang="en-US" sz="1700" dirty="0" smtClean="0">
                <a:latin typeface="Tw Cen MT" pitchFamily="34" charset="0"/>
              </a:rPr>
              <a:t>; t</a:t>
            </a:r>
            <a:r>
              <a:rPr lang="en-US" sz="2000" dirty="0" smtClean="0">
                <a:latin typeface="Tw Cen MT" pitchFamily="34" charset="0"/>
              </a:rPr>
              <a:t>he </a:t>
            </a:r>
            <a:r>
              <a:rPr lang="en-US" sz="2000" dirty="0">
                <a:latin typeface="Tw Cen MT" pitchFamily="34" charset="0"/>
              </a:rPr>
              <a:t>less incentive </a:t>
            </a:r>
            <a:r>
              <a:rPr lang="en-US" sz="2000" dirty="0" smtClean="0">
                <a:latin typeface="Tw Cen MT" pitchFamily="34" charset="0"/>
              </a:rPr>
              <a:t>to act in ways that reduce risk</a:t>
            </a:r>
          </a:p>
          <a:p>
            <a:pPr lvl="2">
              <a:lnSpc>
                <a:spcPct val="80000"/>
              </a:lnSpc>
            </a:pPr>
            <a:r>
              <a:rPr lang="en-US" sz="2000" dirty="0" smtClean="0">
                <a:latin typeface="Tw Cen MT" pitchFamily="34" charset="0"/>
              </a:rPr>
              <a:t>…so the probability of the insurer having to make a payout </a:t>
            </a:r>
            <a:r>
              <a:rPr lang="en-US" sz="2000" dirty="0">
                <a:latin typeface="Tw Cen MT" pitchFamily="34" charset="0"/>
              </a:rPr>
              <a:t>increases</a:t>
            </a:r>
          </a:p>
          <a:p>
            <a:pPr lvl="2">
              <a:lnSpc>
                <a:spcPct val="90000"/>
              </a:lnSpc>
            </a:pPr>
            <a:endParaRPr lang="en-US" sz="1500" dirty="0" smtClean="0">
              <a:latin typeface="Tw Cen MT" pitchFamily="34" charset="0"/>
            </a:endParaRPr>
          </a:p>
          <a:p>
            <a:pPr lvl="1">
              <a:lnSpc>
                <a:spcPct val="90000"/>
              </a:lnSpc>
              <a:buFont typeface="Wingdings 2" pitchFamily="18" charset="2"/>
              <a:buNone/>
            </a:pPr>
            <a:endParaRPr lang="en-US" sz="2000" dirty="0" smtClean="0">
              <a:latin typeface="Tw Cen MT" pitchFamily="34" charset="0"/>
            </a:endParaRPr>
          </a:p>
        </p:txBody>
      </p:sp>
    </p:spTree>
    <p:extLst>
      <p:ext uri="{BB962C8B-B14F-4D97-AF65-F5344CB8AC3E}">
        <p14:creationId xmlns:p14="http://schemas.microsoft.com/office/powerpoint/2010/main" val="190579371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13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7139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7139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7139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7139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7139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71395">
                                            <p:txEl>
                                              <p:pRg st="6" end="6"/>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71395">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71395">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71395">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71395">
                                            <p:txEl>
                                              <p:pRg st="10" end="10"/>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7139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1395" grpId="0" build="p"/>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Adverse Selection in Insurance</a:t>
            </a:r>
            <a:endParaRPr lang="en-US" dirty="0"/>
          </a:p>
        </p:txBody>
      </p:sp>
      <p:sp>
        <p:nvSpPr>
          <p:cNvPr id="3" name="Content Placeholder 2"/>
          <p:cNvSpPr>
            <a:spLocks noGrp="1"/>
          </p:cNvSpPr>
          <p:nvPr>
            <p:ph sz="quarter" idx="2"/>
          </p:nvPr>
        </p:nvSpPr>
        <p:spPr>
          <a:xfrm>
            <a:off x="609600" y="1892300"/>
            <a:ext cx="7962900" cy="4635500"/>
          </a:xfrm>
        </p:spPr>
        <p:txBody>
          <a:bodyPr/>
          <a:lstStyle/>
          <a:p>
            <a:r>
              <a:rPr lang="en-US" dirty="0" smtClean="0"/>
              <a:t>Who has the biggest incentive to take out health insurance—and who doesn’t?</a:t>
            </a:r>
          </a:p>
          <a:p>
            <a:r>
              <a:rPr lang="en-US" dirty="0" smtClean="0"/>
              <a:t>What does that do to insurance co. profits?</a:t>
            </a:r>
          </a:p>
          <a:p>
            <a:r>
              <a:rPr lang="en-US" dirty="0" smtClean="0"/>
              <a:t>What if the insurance company increases the price of the policy to get more profits?</a:t>
            </a:r>
          </a:p>
          <a:p>
            <a:r>
              <a:rPr lang="en-US" dirty="0" smtClean="0"/>
              <a:t>Why does </a:t>
            </a:r>
            <a:r>
              <a:rPr lang="en-US" dirty="0" err="1" smtClean="0"/>
              <a:t>Obamacare</a:t>
            </a:r>
            <a:r>
              <a:rPr lang="en-US" dirty="0" smtClean="0"/>
              <a:t> need EVERYONE to be insured?</a:t>
            </a:r>
          </a:p>
          <a:p>
            <a:r>
              <a:rPr lang="en-US" dirty="0" smtClean="0"/>
              <a:t>Why did they make me get an EKG before they’d give me a life insurance policy?</a:t>
            </a:r>
          </a:p>
          <a:p>
            <a:pPr lvl="1"/>
            <a:endParaRPr lang="en-US" dirty="0"/>
          </a:p>
        </p:txBody>
      </p:sp>
      <p:sp>
        <p:nvSpPr>
          <p:cNvPr id="7" name="Slide Number Placeholder 6"/>
          <p:cNvSpPr>
            <a:spLocks noGrp="1"/>
          </p:cNvSpPr>
          <p:nvPr>
            <p:ph type="sldNum" sz="quarter" idx="11"/>
          </p:nvPr>
        </p:nvSpPr>
        <p:spPr/>
        <p:txBody>
          <a:bodyPr>
            <a:normAutofit fontScale="85000" lnSpcReduction="20000"/>
          </a:bodyPr>
          <a:lstStyle/>
          <a:p>
            <a:pPr>
              <a:defRPr/>
            </a:pPr>
            <a:fld id="{E02371F3-98F5-4D89-B183-69953302EF47}" type="slidenum">
              <a:rPr lang="en-US" smtClean="0"/>
              <a:pPr>
                <a:defRPr/>
              </a:pPr>
              <a:t>38</a:t>
            </a:fld>
            <a:endParaRPr lang="en-US"/>
          </a:p>
        </p:txBody>
      </p:sp>
    </p:spTree>
    <p:extLst>
      <p:ext uri="{BB962C8B-B14F-4D97-AF65-F5344CB8AC3E}">
        <p14:creationId xmlns:p14="http://schemas.microsoft.com/office/powerpoint/2010/main" val="3563644434"/>
      </p:ext>
    </p:extLst>
  </p:cSld>
  <p:clrMapOvr>
    <a:masterClrMapping/>
  </p:clrMapOvr>
  <p:timing>
    <p:tnLst>
      <p:par>
        <p:cTn id="1" dur="indefinite" restart="never" nodeType="tmRoot"/>
      </p:par>
    </p:tn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77800" y="273050"/>
            <a:ext cx="8775700" cy="869950"/>
          </a:xfrm>
        </p:spPr>
        <p:txBody>
          <a:bodyPr/>
          <a:lstStyle/>
          <a:p>
            <a:r>
              <a:rPr lang="en-US" dirty="0" smtClean="0"/>
              <a:t>How to Keep It Straight: Insurance</a:t>
            </a:r>
            <a:endParaRPr lang="en-US" dirty="0"/>
          </a:p>
        </p:txBody>
      </p:sp>
      <p:sp>
        <p:nvSpPr>
          <p:cNvPr id="3" name="Content Placeholder 2"/>
          <p:cNvSpPr>
            <a:spLocks noGrp="1"/>
          </p:cNvSpPr>
          <p:nvPr>
            <p:ph sz="quarter" idx="2"/>
          </p:nvPr>
        </p:nvSpPr>
        <p:spPr>
          <a:xfrm>
            <a:off x="609600" y="2070100"/>
            <a:ext cx="7848600" cy="3949700"/>
          </a:xfrm>
        </p:spPr>
        <p:txBody>
          <a:bodyPr/>
          <a:lstStyle/>
          <a:p>
            <a:r>
              <a:rPr lang="en-US" dirty="0" smtClean="0"/>
              <a:t>People who think they might die take out a life insurance policy (adverse selection)</a:t>
            </a:r>
          </a:p>
          <a:p>
            <a:r>
              <a:rPr lang="en-US" dirty="0" smtClean="0"/>
              <a:t>Once I have a life insurance policy, I start doing crazy and dangerous stuff</a:t>
            </a:r>
          </a:p>
          <a:p>
            <a:pPr lvl="1"/>
            <a:r>
              <a:rPr lang="en-US" dirty="0" smtClean="0"/>
              <a:t>…like hot air balloon rides over the Himalayas</a:t>
            </a:r>
          </a:p>
          <a:p>
            <a:pPr lvl="1"/>
            <a:r>
              <a:rPr lang="en-US" dirty="0" smtClean="0"/>
              <a:t>…or biking to the train in Berkeley?</a:t>
            </a:r>
          </a:p>
          <a:p>
            <a:r>
              <a:rPr lang="en-US" dirty="0" smtClean="0"/>
              <a:t>Something similar can happen with anything</a:t>
            </a:r>
          </a:p>
          <a:p>
            <a:pPr lvl="1"/>
            <a:r>
              <a:rPr lang="en-US" dirty="0" smtClean="0"/>
              <a:t>For example, crop Insurance, bicycle insurance</a:t>
            </a:r>
            <a:endParaRPr lang="en-US" dirty="0"/>
          </a:p>
        </p:txBody>
      </p:sp>
      <p:sp>
        <p:nvSpPr>
          <p:cNvPr id="7" name="Slide Number Placeholder 6"/>
          <p:cNvSpPr>
            <a:spLocks noGrp="1"/>
          </p:cNvSpPr>
          <p:nvPr>
            <p:ph type="sldNum" sz="quarter" idx="11"/>
          </p:nvPr>
        </p:nvSpPr>
        <p:spPr/>
        <p:txBody>
          <a:bodyPr>
            <a:normAutofit fontScale="85000" lnSpcReduction="20000"/>
          </a:bodyPr>
          <a:lstStyle/>
          <a:p>
            <a:pPr>
              <a:defRPr/>
            </a:pPr>
            <a:fld id="{E02371F3-98F5-4D89-B183-69953302EF47}" type="slidenum">
              <a:rPr lang="en-US" smtClean="0"/>
              <a:pPr>
                <a:defRPr/>
              </a:pPr>
              <a:t>39</a:t>
            </a:fld>
            <a:endParaRPr lang="en-US"/>
          </a:p>
        </p:txBody>
      </p:sp>
    </p:spTree>
    <p:extLst>
      <p:ext uri="{BB962C8B-B14F-4D97-AF65-F5344CB8AC3E}">
        <p14:creationId xmlns:p14="http://schemas.microsoft.com/office/powerpoint/2010/main" val="25309265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2" end="2"/>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3" end="3"/>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nodeType="click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11"/>
          <p:cNvSpPr>
            <a:spLocks noGrp="1"/>
          </p:cNvSpPr>
          <p:nvPr>
            <p:ph type="sldNum" sz="quarter" idx="11"/>
          </p:nvPr>
        </p:nvSpPr>
        <p:spPr/>
        <p:txBody>
          <a:bodyPr>
            <a:normAutofit fontScale="85000" lnSpcReduction="20000"/>
          </a:bodyPr>
          <a:lstStyle/>
          <a:p>
            <a:pPr>
              <a:defRPr/>
            </a:pPr>
            <a:fld id="{4554CB3E-ECE5-4E0B-9318-C5A59DB8407B}" type="slidenum">
              <a:rPr lang="en-US"/>
              <a:pPr>
                <a:defRPr/>
              </a:pPr>
              <a:t>40</a:t>
            </a:fld>
            <a:endParaRPr lang="en-US"/>
          </a:p>
        </p:txBody>
      </p:sp>
      <p:sp>
        <p:nvSpPr>
          <p:cNvPr id="517122" name="Rectangle 2"/>
          <p:cNvSpPr>
            <a:spLocks noGrp="1"/>
          </p:cNvSpPr>
          <p:nvPr>
            <p:ph type="title" idx="4294967295"/>
          </p:nvPr>
        </p:nvSpPr>
        <p:spPr>
          <a:xfrm>
            <a:off x="295275" y="1647825"/>
            <a:ext cx="8229600" cy="2514600"/>
          </a:xfrm>
        </p:spPr>
        <p:txBody>
          <a:bodyPr/>
          <a:lstStyle/>
          <a:p>
            <a:pPr algn="ctr"/>
            <a:r>
              <a:rPr lang="en-US" sz="4000" dirty="0" smtClean="0">
                <a:latin typeface="Tw Cen MT" pitchFamily="34" charset="0"/>
              </a:rPr>
              <a:t>Institutional and Policy Responses</a:t>
            </a:r>
            <a:br>
              <a:rPr lang="en-US" sz="4000" dirty="0" smtClean="0">
                <a:latin typeface="Tw Cen MT" pitchFamily="34" charset="0"/>
              </a:rPr>
            </a:br>
            <a:r>
              <a:rPr lang="en-US" sz="4000" dirty="0" smtClean="0">
                <a:latin typeface="Tw Cen MT" pitchFamily="34" charset="0"/>
              </a:rPr>
              <a:t>(and Creative Solutions)</a:t>
            </a:r>
          </a:p>
        </p:txBody>
      </p:sp>
    </p:spTree>
    <p:extLst>
      <p:ext uri="{BB962C8B-B14F-4D97-AF65-F5344CB8AC3E}">
        <p14:creationId xmlns:p14="http://schemas.microsoft.com/office/powerpoint/2010/main" val="3612012178"/>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369E6592-D2DE-4E4E-8D76-6C8935E05A6B}" type="slidenum">
              <a:rPr lang="en-US"/>
              <a:pPr>
                <a:defRPr/>
              </a:pPr>
              <a:t>41</a:t>
            </a:fld>
            <a:endParaRPr lang="en-US"/>
          </a:p>
        </p:txBody>
      </p:sp>
      <p:sp>
        <p:nvSpPr>
          <p:cNvPr id="518146" name="Rectangle 2"/>
          <p:cNvSpPr>
            <a:spLocks noGrp="1"/>
          </p:cNvSpPr>
          <p:nvPr>
            <p:ph type="title" idx="4294967295"/>
          </p:nvPr>
        </p:nvSpPr>
        <p:spPr/>
        <p:txBody>
          <a:bodyPr/>
          <a:lstStyle/>
          <a:p>
            <a:pPr algn="ctr"/>
            <a:r>
              <a:rPr lang="en-US" sz="3600" dirty="0" smtClean="0">
                <a:latin typeface="Tw Cen MT" pitchFamily="34" charset="0"/>
              </a:rPr>
              <a:t>How do lenders and insurers do? (Hoff and </a:t>
            </a:r>
            <a:r>
              <a:rPr lang="en-US" sz="3600" dirty="0" err="1" smtClean="0">
                <a:latin typeface="Tw Cen MT" pitchFamily="34" charset="0"/>
              </a:rPr>
              <a:t>Stiglitz</a:t>
            </a:r>
            <a:r>
              <a:rPr lang="en-US" sz="3600" dirty="0" smtClean="0">
                <a:latin typeface="Tw Cen MT" pitchFamily="34" charset="0"/>
              </a:rPr>
              <a:t>)</a:t>
            </a:r>
          </a:p>
        </p:txBody>
      </p:sp>
      <p:sp>
        <p:nvSpPr>
          <p:cNvPr id="518147" name="Rectangle 3"/>
          <p:cNvSpPr>
            <a:spLocks noGrp="1" noChangeArrowheads="1"/>
          </p:cNvSpPr>
          <p:nvPr>
            <p:ph type="body" idx="4294967295"/>
          </p:nvPr>
        </p:nvSpPr>
        <p:spPr>
          <a:xfrm>
            <a:off x="241300" y="1409700"/>
            <a:ext cx="8696325" cy="5181600"/>
          </a:xfrm>
          <a:noFill/>
        </p:spPr>
        <p:txBody>
          <a:bodyPr/>
          <a:lstStyle/>
          <a:p>
            <a:r>
              <a:rPr lang="en-US" sz="2800" b="1" i="1" u="sng" dirty="0" smtClean="0">
                <a:latin typeface="Tw Cen MT" pitchFamily="34" charset="0"/>
              </a:rPr>
              <a:t>Indirect Mechanisms</a:t>
            </a:r>
            <a:r>
              <a:rPr lang="en-US" sz="2800" dirty="0" smtClean="0">
                <a:latin typeface="Tw Cen MT" pitchFamily="34" charset="0"/>
              </a:rPr>
              <a:t> (IM):  Contractual terms that provide incentives to </a:t>
            </a:r>
            <a:r>
              <a:rPr lang="en-US" sz="2800" i="1" dirty="0" smtClean="0">
                <a:latin typeface="Tw Cen MT" pitchFamily="34" charset="0"/>
              </a:rPr>
              <a:t>potential</a:t>
            </a:r>
            <a:r>
              <a:rPr lang="en-US" sz="2800" dirty="0" smtClean="0">
                <a:latin typeface="Tw Cen MT" pitchFamily="34" charset="0"/>
              </a:rPr>
              <a:t> loan applicants, borrowers, and </a:t>
            </a:r>
            <a:r>
              <a:rPr lang="en-US" sz="2800" dirty="0" smtClean="0">
                <a:latin typeface="Tw Cen MT" pitchFamily="34" charset="0"/>
              </a:rPr>
              <a:t>the insured in </a:t>
            </a:r>
            <a:r>
              <a:rPr lang="en-US" sz="2800" dirty="0" smtClean="0">
                <a:latin typeface="Tw Cen MT" pitchFamily="34" charset="0"/>
              </a:rPr>
              <a:t>a way that reduces MH and AS</a:t>
            </a:r>
          </a:p>
          <a:p>
            <a:pPr lvl="1"/>
            <a:r>
              <a:rPr lang="en-US" sz="2800" dirty="0" smtClean="0">
                <a:latin typeface="Tw Cen MT" pitchFamily="34" charset="0"/>
              </a:rPr>
              <a:t>Pick the </a:t>
            </a:r>
            <a:r>
              <a:rPr lang="en-US" sz="2800" b="1" dirty="0" smtClean="0">
                <a:latin typeface="Tw Cen MT" pitchFamily="34" charset="0"/>
              </a:rPr>
              <a:t>right interest rate and policy premium </a:t>
            </a:r>
            <a:r>
              <a:rPr lang="en-US" sz="2800" dirty="0" smtClean="0">
                <a:latin typeface="Tw Cen MT" pitchFamily="34" charset="0"/>
              </a:rPr>
              <a:t>so you don’t end up with a Slick Willie pool</a:t>
            </a:r>
          </a:p>
          <a:p>
            <a:pPr lvl="1"/>
            <a:r>
              <a:rPr lang="en-US" sz="2800" b="1" dirty="0" smtClean="0">
                <a:latin typeface="Tw Cen MT" pitchFamily="34" charset="0"/>
              </a:rPr>
              <a:t>Require collateral (loans) and deductibles/copays (insurance)</a:t>
            </a:r>
          </a:p>
          <a:p>
            <a:pPr lvl="2"/>
            <a:r>
              <a:rPr lang="en-US" sz="2400" dirty="0">
                <a:latin typeface="Tw Cen MT" pitchFamily="34" charset="0"/>
              </a:rPr>
              <a:t>Addresses </a:t>
            </a:r>
            <a:r>
              <a:rPr lang="en-US" sz="2400" u="sng" dirty="0">
                <a:latin typeface="Tw Cen MT" pitchFamily="34" charset="0"/>
              </a:rPr>
              <a:t>AS</a:t>
            </a:r>
            <a:r>
              <a:rPr lang="en-US" sz="2400" dirty="0">
                <a:latin typeface="Tw Cen MT" pitchFamily="34" charset="0"/>
              </a:rPr>
              <a:t>:  </a:t>
            </a:r>
            <a:r>
              <a:rPr lang="en-US" sz="2400" b="1" dirty="0">
                <a:latin typeface="Tw Cen MT" pitchFamily="34" charset="0"/>
              </a:rPr>
              <a:t>Risky types won’t apply </a:t>
            </a:r>
            <a:r>
              <a:rPr lang="en-US" sz="2400" dirty="0">
                <a:latin typeface="Tw Cen MT" pitchFamily="34" charset="0"/>
              </a:rPr>
              <a:t>because the probability of losing their collateral is high.</a:t>
            </a:r>
          </a:p>
          <a:p>
            <a:pPr lvl="2"/>
            <a:r>
              <a:rPr lang="en-US" sz="2400" dirty="0">
                <a:latin typeface="Tw Cen MT" pitchFamily="34" charset="0"/>
              </a:rPr>
              <a:t>Addresses </a:t>
            </a:r>
            <a:r>
              <a:rPr lang="en-US" sz="2400" u="sng" dirty="0">
                <a:latin typeface="Tw Cen MT" pitchFamily="34" charset="0"/>
              </a:rPr>
              <a:t>MH</a:t>
            </a:r>
            <a:r>
              <a:rPr lang="en-US" sz="2400" dirty="0">
                <a:latin typeface="Tw Cen MT" pitchFamily="34" charset="0"/>
              </a:rPr>
              <a:t>: Threat of losing collateral provides </a:t>
            </a:r>
            <a:r>
              <a:rPr lang="en-US" sz="2400" b="1" dirty="0">
                <a:latin typeface="Tw Cen MT" pitchFamily="34" charset="0"/>
              </a:rPr>
              <a:t>incentives for borrowers to behave</a:t>
            </a:r>
            <a:r>
              <a:rPr lang="en-US" sz="2400" dirty="0">
                <a:latin typeface="Tw Cen MT" pitchFamily="34" charset="0"/>
              </a:rPr>
              <a:t> well.</a:t>
            </a:r>
          </a:p>
          <a:p>
            <a:pPr lvl="2"/>
            <a:endParaRPr lang="en-US" sz="2100" dirty="0" smtClean="0">
              <a:latin typeface="Tw Cen MT" pitchFamily="34" charset="0"/>
            </a:endParaRPr>
          </a:p>
        </p:txBody>
      </p:sp>
    </p:spTree>
    <p:extLst>
      <p:ext uri="{BB962C8B-B14F-4D97-AF65-F5344CB8AC3E}">
        <p14:creationId xmlns:p14="http://schemas.microsoft.com/office/powerpoint/2010/main" val="21637857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18147">
                                            <p:txEl>
                                              <p:pRg st="1" end="1"/>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18147">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18147">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18147">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9185DBDE-6D51-4DB3-94C3-68EB043CF724}" type="slidenum">
              <a:rPr lang="en-US"/>
              <a:pPr>
                <a:defRPr/>
              </a:pPr>
              <a:t>42</a:t>
            </a:fld>
            <a:endParaRPr lang="en-US"/>
          </a:p>
        </p:txBody>
      </p:sp>
      <p:sp>
        <p:nvSpPr>
          <p:cNvPr id="524290" name="Rectangle 2"/>
          <p:cNvSpPr>
            <a:spLocks noGrp="1"/>
          </p:cNvSpPr>
          <p:nvPr>
            <p:ph type="title" idx="4294967295"/>
          </p:nvPr>
        </p:nvSpPr>
        <p:spPr>
          <a:xfrm>
            <a:off x="161925" y="304800"/>
            <a:ext cx="8753475" cy="857250"/>
          </a:xfrm>
        </p:spPr>
        <p:txBody>
          <a:bodyPr/>
          <a:lstStyle/>
          <a:p>
            <a:pPr algn="ctr"/>
            <a:r>
              <a:rPr lang="en-US" sz="3600" dirty="0" smtClean="0">
                <a:latin typeface="Tw Cen MT" pitchFamily="34" charset="0"/>
              </a:rPr>
              <a:t>The Trouble with Collateral, Deductibles, and Co-payments</a:t>
            </a:r>
          </a:p>
        </p:txBody>
      </p:sp>
      <p:sp>
        <p:nvSpPr>
          <p:cNvPr id="524291" name="Rectangle 3"/>
          <p:cNvSpPr>
            <a:spLocks noGrp="1"/>
          </p:cNvSpPr>
          <p:nvPr>
            <p:ph type="body" idx="4294967295"/>
          </p:nvPr>
        </p:nvSpPr>
        <p:spPr>
          <a:xfrm>
            <a:off x="266700" y="1511299"/>
            <a:ext cx="8515350" cy="4927601"/>
          </a:xfrm>
        </p:spPr>
        <p:txBody>
          <a:bodyPr/>
          <a:lstStyle/>
          <a:p>
            <a:pPr>
              <a:spcBef>
                <a:spcPts val="1200"/>
              </a:spcBef>
            </a:pPr>
            <a:r>
              <a:rPr lang="en-US" b="1" dirty="0" smtClean="0">
                <a:latin typeface="Tw Cen MT" pitchFamily="34" charset="0"/>
                <a:sym typeface="Wingdings" pitchFamily="2" charset="2"/>
              </a:rPr>
              <a:t>Poor people don’t have assets or cash!</a:t>
            </a:r>
          </a:p>
          <a:p>
            <a:pPr>
              <a:spcBef>
                <a:spcPts val="1200"/>
              </a:spcBef>
            </a:pPr>
            <a:r>
              <a:rPr lang="en-US" dirty="0" smtClean="0">
                <a:latin typeface="Tw Cen MT" pitchFamily="34" charset="0"/>
              </a:rPr>
              <a:t>Are the poor’s assets </a:t>
            </a:r>
            <a:r>
              <a:rPr lang="en-US" b="1" dirty="0" smtClean="0">
                <a:latin typeface="Tw Cen MT" pitchFamily="34" charset="0"/>
              </a:rPr>
              <a:t>acceptable</a:t>
            </a:r>
            <a:r>
              <a:rPr lang="en-US" dirty="0" smtClean="0">
                <a:latin typeface="Tw Cen MT" pitchFamily="34" charset="0"/>
              </a:rPr>
              <a:t> to banks?</a:t>
            </a:r>
          </a:p>
          <a:p>
            <a:pPr lvl="1">
              <a:spcBef>
                <a:spcPts val="1200"/>
              </a:spcBef>
            </a:pPr>
            <a:r>
              <a:rPr lang="en-US" sz="2000" dirty="0" smtClean="0">
                <a:latin typeface="Tw Cen MT" pitchFamily="34" charset="0"/>
              </a:rPr>
              <a:t>Need to be immobile or small, known quality, well-defined property rights</a:t>
            </a:r>
          </a:p>
          <a:p>
            <a:pPr lvl="1">
              <a:lnSpc>
                <a:spcPct val="90000"/>
              </a:lnSpc>
            </a:pPr>
            <a:r>
              <a:rPr lang="en-US" sz="2000" dirty="0">
                <a:latin typeface="Tw Cen MT" pitchFamily="34" charset="0"/>
              </a:rPr>
              <a:t>Titled land/house/business</a:t>
            </a:r>
            <a:r>
              <a:rPr lang="en-US" sz="2000" dirty="0" smtClean="0">
                <a:latin typeface="Tw Cen MT" pitchFamily="34" charset="0"/>
              </a:rPr>
              <a:t>; jewelry; machinery/vehicles; standing </a:t>
            </a:r>
            <a:r>
              <a:rPr lang="en-US" sz="2000" dirty="0">
                <a:latin typeface="Tw Cen MT" pitchFamily="34" charset="0"/>
              </a:rPr>
              <a:t>crop (harvest</a:t>
            </a:r>
            <a:r>
              <a:rPr lang="en-US" sz="2000" dirty="0" smtClean="0">
                <a:latin typeface="Tw Cen MT" pitchFamily="34" charset="0"/>
              </a:rPr>
              <a:t>)</a:t>
            </a:r>
            <a:endParaRPr lang="en-US" sz="2000" dirty="0">
              <a:latin typeface="Tw Cen MT" pitchFamily="34" charset="0"/>
            </a:endParaRPr>
          </a:p>
          <a:p>
            <a:pPr>
              <a:spcBef>
                <a:spcPts val="1200"/>
              </a:spcBef>
            </a:pPr>
            <a:r>
              <a:rPr lang="en-US" dirty="0" smtClean="0">
                <a:latin typeface="Tw Cen MT" pitchFamily="34" charset="0"/>
              </a:rPr>
              <a:t>Transactions </a:t>
            </a:r>
            <a:r>
              <a:rPr lang="en-US" b="1" dirty="0" smtClean="0">
                <a:latin typeface="Tw Cen MT" pitchFamily="34" charset="0"/>
              </a:rPr>
              <a:t>costs of posting collateral </a:t>
            </a:r>
            <a:r>
              <a:rPr lang="en-US" dirty="0" smtClean="0">
                <a:latin typeface="Tw Cen MT" pitchFamily="34" charset="0"/>
              </a:rPr>
              <a:t>are high</a:t>
            </a:r>
          </a:p>
          <a:p>
            <a:pPr>
              <a:spcBef>
                <a:spcPts val="1200"/>
              </a:spcBef>
            </a:pPr>
            <a:r>
              <a:rPr lang="en-US" dirty="0" smtClean="0">
                <a:latin typeface="Tw Cen MT" pitchFamily="34" charset="0"/>
              </a:rPr>
              <a:t>People </a:t>
            </a:r>
            <a:r>
              <a:rPr lang="en-US" b="1" dirty="0" smtClean="0">
                <a:latin typeface="Tw Cen MT" pitchFamily="34" charset="0"/>
              </a:rPr>
              <a:t>fear</a:t>
            </a:r>
            <a:r>
              <a:rPr lang="en-US" dirty="0" smtClean="0">
                <a:latin typeface="Tw Cen MT" pitchFamily="34" charset="0"/>
              </a:rPr>
              <a:t> losing their only assets</a:t>
            </a:r>
          </a:p>
          <a:p>
            <a:r>
              <a:rPr lang="en-US" sz="2800" dirty="0">
                <a:latin typeface="Tw Cen MT" pitchFamily="34" charset="0"/>
              </a:rPr>
              <a:t>Provide incentive for farmer to “do the right thing” by making him bear some of the risk of his own </a:t>
            </a:r>
            <a:r>
              <a:rPr lang="en-US" sz="2800" dirty="0" smtClean="0">
                <a:latin typeface="Tw Cen MT" pitchFamily="34" charset="0"/>
              </a:rPr>
              <a:t>actions, but:</a:t>
            </a:r>
            <a:endParaRPr lang="en-US" sz="2800" dirty="0">
              <a:latin typeface="Tw Cen MT" pitchFamily="34" charset="0"/>
            </a:endParaRPr>
          </a:p>
          <a:p>
            <a:pPr lvl="1"/>
            <a:r>
              <a:rPr lang="en-US" sz="2800" b="1" dirty="0" smtClean="0">
                <a:latin typeface="Tw Cen MT" pitchFamily="34" charset="0"/>
              </a:rPr>
              <a:t>The </a:t>
            </a:r>
            <a:r>
              <a:rPr lang="en-US" sz="2800" b="1" dirty="0">
                <a:latin typeface="Tw Cen MT" pitchFamily="34" charset="0"/>
              </a:rPr>
              <a:t>higher </a:t>
            </a:r>
            <a:r>
              <a:rPr lang="en-US" sz="2800" b="1" dirty="0" smtClean="0">
                <a:latin typeface="Tw Cen MT" pitchFamily="34" charset="0"/>
              </a:rPr>
              <a:t>the </a:t>
            </a:r>
            <a:r>
              <a:rPr lang="en-US" sz="2800" b="1" dirty="0">
                <a:latin typeface="Tw Cen MT" pitchFamily="34" charset="0"/>
              </a:rPr>
              <a:t>deductible, the less risk is reduced</a:t>
            </a:r>
          </a:p>
          <a:p>
            <a:endParaRPr lang="en-US" dirty="0" smtClean="0">
              <a:latin typeface="Tw Cen MT" pitchFamily="34" charset="0"/>
            </a:endParaRPr>
          </a:p>
        </p:txBody>
      </p:sp>
    </p:spTree>
    <p:extLst>
      <p:ext uri="{BB962C8B-B14F-4D97-AF65-F5344CB8AC3E}">
        <p14:creationId xmlns:p14="http://schemas.microsoft.com/office/powerpoint/2010/main" val="22825147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2429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24291">
                                            <p:txEl>
                                              <p:pRg st="1" end="1"/>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499"/>
                                          </p:stCondLst>
                                        </p:cTn>
                                        <p:tgtEl>
                                          <p:spTgt spid="524291">
                                            <p:txEl>
                                              <p:pRg st="2" end="2"/>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499"/>
                                          </p:stCondLst>
                                        </p:cTn>
                                        <p:tgtEl>
                                          <p:spTgt spid="524291">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499"/>
                                          </p:stCondLst>
                                        </p:cTn>
                                        <p:tgtEl>
                                          <p:spTgt spid="524291">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499"/>
                                          </p:stCondLst>
                                        </p:cTn>
                                        <p:tgtEl>
                                          <p:spTgt spid="524291">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499"/>
                                          </p:stCondLst>
                                        </p:cTn>
                                        <p:tgtEl>
                                          <p:spTgt spid="524291">
                                            <p:txEl>
                                              <p:pRg st="6" end="6"/>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499"/>
                                          </p:stCondLst>
                                        </p:cTn>
                                        <p:tgtEl>
                                          <p:spTgt spid="524291">
                                            <p:txEl>
                                              <p:pRg st="7" end="7"/>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4291" grpId="0" build="p" autoUpdateAnimBg="0"/>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11"/>
          <p:cNvSpPr>
            <a:spLocks noGrp="1"/>
          </p:cNvSpPr>
          <p:nvPr>
            <p:ph type="sldNum" sz="quarter" idx="11"/>
          </p:nvPr>
        </p:nvSpPr>
        <p:spPr/>
        <p:txBody>
          <a:bodyPr>
            <a:normAutofit fontScale="85000" lnSpcReduction="20000"/>
          </a:bodyPr>
          <a:lstStyle/>
          <a:p>
            <a:pPr>
              <a:defRPr/>
            </a:pPr>
            <a:fld id="{806E1CAB-B8F5-4CED-A2B7-5B5AA396A4C4}" type="slidenum">
              <a:rPr lang="en-US"/>
              <a:pPr>
                <a:defRPr/>
              </a:pPr>
              <a:t>43</a:t>
            </a:fld>
            <a:endParaRPr lang="en-US"/>
          </a:p>
        </p:txBody>
      </p:sp>
      <p:sp>
        <p:nvSpPr>
          <p:cNvPr id="525314" name="Rectangle 2"/>
          <p:cNvSpPr>
            <a:spLocks noGrp="1"/>
          </p:cNvSpPr>
          <p:nvPr>
            <p:ph type="title" idx="4294967295"/>
          </p:nvPr>
        </p:nvSpPr>
        <p:spPr/>
        <p:txBody>
          <a:bodyPr/>
          <a:lstStyle/>
          <a:p>
            <a:r>
              <a:rPr lang="en-US" sz="4000" smtClean="0">
                <a:latin typeface="Tw Cen MT" pitchFamily="34" charset="0"/>
              </a:rPr>
              <a:t>Reputation as a Collateral Substitute?</a:t>
            </a:r>
          </a:p>
        </p:txBody>
      </p:sp>
      <p:sp>
        <p:nvSpPr>
          <p:cNvPr id="525315" name="Rectangle 3"/>
          <p:cNvSpPr>
            <a:spLocks noGrp="1"/>
          </p:cNvSpPr>
          <p:nvPr>
            <p:ph type="body" idx="4294967295"/>
          </p:nvPr>
        </p:nvSpPr>
        <p:spPr>
          <a:xfrm>
            <a:off x="612775" y="1571625"/>
            <a:ext cx="8153400" cy="4525963"/>
          </a:xfrm>
        </p:spPr>
        <p:txBody>
          <a:bodyPr/>
          <a:lstStyle/>
          <a:p>
            <a:r>
              <a:rPr lang="en-US" dirty="0" smtClean="0">
                <a:latin typeface="Tw Cen MT" pitchFamily="34" charset="0"/>
              </a:rPr>
              <a:t>How might this work?</a:t>
            </a:r>
          </a:p>
          <a:p>
            <a:pPr lvl="1"/>
            <a:r>
              <a:rPr lang="en-US" dirty="0" smtClean="0">
                <a:latin typeface="Tw Cen MT" pitchFamily="34" charset="0"/>
              </a:rPr>
              <a:t>“Debtor’s Menu” &amp; “The men in the yellow suits”</a:t>
            </a:r>
          </a:p>
        </p:txBody>
      </p:sp>
      <p:pic>
        <p:nvPicPr>
          <p:cNvPr id="525316" name="Picture 4" descr="IMGP0522"/>
          <p:cNvPicPr>
            <a:picLocks noChangeAspect="1" noChangeArrowheads="1"/>
          </p:cNvPicPr>
          <p:nvPr/>
        </p:nvPicPr>
        <p:blipFill>
          <a:blip r:embed="rId2" cstate="print"/>
          <a:srcRect/>
          <a:stretch>
            <a:fillRect/>
          </a:stretch>
        </p:blipFill>
        <p:spPr bwMode="auto">
          <a:xfrm>
            <a:off x="819150" y="2695575"/>
            <a:ext cx="7403523" cy="5553941"/>
          </a:xfrm>
          <a:prstGeom prst="rect">
            <a:avLst/>
          </a:prstGeom>
          <a:noFill/>
        </p:spPr>
      </p:pic>
    </p:spTree>
    <p:extLst>
      <p:ext uri="{BB962C8B-B14F-4D97-AF65-F5344CB8AC3E}">
        <p14:creationId xmlns:p14="http://schemas.microsoft.com/office/powerpoint/2010/main" val="14396060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531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25315">
                                            <p:txEl>
                                              <p:pRg st="1" end="1"/>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52531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5315" grpId="0" build="p"/>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Slide Number Placeholder 11"/>
          <p:cNvSpPr>
            <a:spLocks noGrp="1"/>
          </p:cNvSpPr>
          <p:nvPr>
            <p:ph type="sldNum" sz="quarter" idx="11"/>
          </p:nvPr>
        </p:nvSpPr>
        <p:spPr/>
        <p:txBody>
          <a:bodyPr>
            <a:normAutofit fontScale="85000" lnSpcReduction="20000"/>
          </a:bodyPr>
          <a:lstStyle/>
          <a:p>
            <a:pPr>
              <a:defRPr/>
            </a:pPr>
            <a:fld id="{0BA274AD-5BD3-434E-9080-521C7BC88AD3}" type="slidenum">
              <a:rPr lang="en-US"/>
              <a:pPr>
                <a:defRPr/>
              </a:pPr>
              <a:t>44</a:t>
            </a:fld>
            <a:endParaRPr lang="en-US"/>
          </a:p>
        </p:txBody>
      </p:sp>
      <p:sp>
        <p:nvSpPr>
          <p:cNvPr id="521219" name="Rectangle 3"/>
          <p:cNvSpPr>
            <a:spLocks noGrp="1"/>
          </p:cNvSpPr>
          <p:nvPr>
            <p:ph type="body" sz="half" idx="4294967295"/>
          </p:nvPr>
        </p:nvSpPr>
        <p:spPr>
          <a:xfrm>
            <a:off x="4267200" y="1600200"/>
            <a:ext cx="4724400" cy="4525963"/>
          </a:xfrm>
        </p:spPr>
        <p:txBody>
          <a:bodyPr/>
          <a:lstStyle/>
          <a:p>
            <a:r>
              <a:rPr lang="en-US" sz="2500" smtClean="0">
                <a:latin typeface="Tw Cen MT" pitchFamily="34" charset="0"/>
              </a:rPr>
              <a:t>If borrower defaults, deny future access to loans.</a:t>
            </a:r>
          </a:p>
          <a:p>
            <a:r>
              <a:rPr lang="en-US" sz="2500" smtClean="0">
                <a:latin typeface="Tw Cen MT" pitchFamily="34" charset="0"/>
              </a:rPr>
              <a:t>Addresses </a:t>
            </a:r>
            <a:r>
              <a:rPr lang="en-US" sz="2500" u="sng" smtClean="0">
                <a:latin typeface="Tw Cen MT" pitchFamily="34" charset="0"/>
              </a:rPr>
              <a:t>MH</a:t>
            </a:r>
            <a:r>
              <a:rPr lang="en-US" sz="2500" smtClean="0">
                <a:latin typeface="Tw Cen MT" pitchFamily="34" charset="0"/>
              </a:rPr>
              <a:t>:  Again, provides incentives to behave well.</a:t>
            </a:r>
          </a:p>
          <a:p>
            <a:r>
              <a:rPr lang="en-US" sz="2500" smtClean="0">
                <a:latin typeface="Tw Cen MT" pitchFamily="34" charset="0"/>
              </a:rPr>
              <a:t>Any problems?</a:t>
            </a:r>
          </a:p>
          <a:p>
            <a:pPr lvl="1"/>
            <a:r>
              <a:rPr lang="en-US" sz="2200" smtClean="0">
                <a:latin typeface="Tw Cen MT" pitchFamily="34" charset="0"/>
              </a:rPr>
              <a:t>Can lender deny access to other lenders?</a:t>
            </a:r>
          </a:p>
          <a:p>
            <a:pPr lvl="1"/>
            <a:r>
              <a:rPr lang="en-US" sz="2200" smtClean="0">
                <a:latin typeface="Tw Cen MT" pitchFamily="34" charset="0"/>
              </a:rPr>
              <a:t>What if default was legitimate?</a:t>
            </a:r>
          </a:p>
        </p:txBody>
      </p:sp>
      <p:pic>
        <p:nvPicPr>
          <p:cNvPr id="521221" name="Picture 5" descr="arnold picture"/>
          <p:cNvPicPr>
            <a:picLocks noChangeAspect="1" noChangeArrowheads="1"/>
          </p:cNvPicPr>
          <p:nvPr/>
        </p:nvPicPr>
        <p:blipFill>
          <a:blip r:embed="rId3" cstate="print"/>
          <a:srcRect/>
          <a:stretch>
            <a:fillRect/>
          </a:stretch>
        </p:blipFill>
        <p:spPr bwMode="auto">
          <a:xfrm>
            <a:off x="914400" y="1600200"/>
            <a:ext cx="3209925" cy="4048125"/>
          </a:xfrm>
          <a:prstGeom prst="rect">
            <a:avLst/>
          </a:prstGeom>
          <a:noFill/>
        </p:spPr>
      </p:pic>
      <p:sp>
        <p:nvSpPr>
          <p:cNvPr id="521222" name="Rectangle 6"/>
          <p:cNvSpPr>
            <a:spLocks noChangeArrowheads="1"/>
          </p:cNvSpPr>
          <p:nvPr/>
        </p:nvSpPr>
        <p:spPr bwMode="auto">
          <a:xfrm>
            <a:off x="673100" y="228600"/>
            <a:ext cx="8013700" cy="1143000"/>
          </a:xfrm>
          <a:prstGeom prst="rect">
            <a:avLst/>
          </a:prstGeom>
          <a:noFill/>
          <a:ln w="9525">
            <a:noFill/>
            <a:miter lim="800000"/>
            <a:headEnd/>
            <a:tailEnd/>
          </a:ln>
          <a:effectLst/>
        </p:spPr>
        <p:txBody>
          <a:bodyPr anchor="ctr"/>
          <a:lstStyle/>
          <a:p>
            <a:pPr algn="ctr"/>
            <a:r>
              <a:rPr lang="en-US" sz="4400" dirty="0">
                <a:solidFill>
                  <a:schemeClr val="tx2"/>
                </a:solidFill>
                <a:latin typeface="Tw Cen MT" pitchFamily="34" charset="0"/>
              </a:rPr>
              <a:t>Threat of Termination</a:t>
            </a:r>
          </a:p>
        </p:txBody>
      </p:sp>
      <p:pic>
        <p:nvPicPr>
          <p:cNvPr id="521223" name="Picture 7">
            <a:hlinkClick r:id="" action="ppaction://media"/>
          </p:cNvPr>
          <p:cNvPicPr>
            <a:picLocks noRot="1" noChangeAspect="1" noChangeArrowheads="1"/>
          </p:cNvPicPr>
          <p:nvPr>
            <a:wavAudioFile r:embed="rId1" name="arnold_illbeback.wav"/>
          </p:nvPr>
        </p:nvPicPr>
        <p:blipFill>
          <a:blip r:embed="rId4" cstate="print"/>
          <a:srcRect/>
          <a:stretch>
            <a:fillRect/>
          </a:stretch>
        </p:blipFill>
        <p:spPr bwMode="auto">
          <a:xfrm>
            <a:off x="266700" y="5819775"/>
            <a:ext cx="304800" cy="304800"/>
          </a:xfrm>
          <a:prstGeom prst="rect">
            <a:avLst/>
          </a:prstGeom>
          <a:noFill/>
        </p:spPr>
      </p:pic>
    </p:spTree>
    <p:extLst>
      <p:ext uri="{BB962C8B-B14F-4D97-AF65-F5344CB8AC3E}">
        <p14:creationId xmlns:p14="http://schemas.microsoft.com/office/powerpoint/2010/main" val="293236873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21221"/>
                                        </p:tgtEl>
                                        <p:attrNameLst>
                                          <p:attrName>style.visibility</p:attrName>
                                        </p:attrNameLst>
                                      </p:cBhvr>
                                      <p:to>
                                        <p:strVal val="visible"/>
                                      </p:to>
                                    </p:set>
                                  </p:childTnLst>
                                </p:cTn>
                              </p:par>
                              <p:par>
                                <p:cTn id="7" presetID="1" presetClass="mediacall" presetSubtype="0" fill="hold" nodeType="withEffect">
                                  <p:stCondLst>
                                    <p:cond delay="0"/>
                                  </p:stCondLst>
                                  <p:childTnLst>
                                    <p:cmd type="call" cmd="playFrom(0.0)">
                                      <p:cBhvr>
                                        <p:cTn id="8" dur="1054" fill="hold"/>
                                        <p:tgtEl>
                                          <p:spTgt spid="521223"/>
                                        </p:tgtEl>
                                      </p:cBhvr>
                                    </p:cmd>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521219">
                                            <p:txEl>
                                              <p:pRg st="0" end="0"/>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521219">
                                            <p:txEl>
                                              <p:pRg st="1" end="1"/>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grpId="0" nodeType="clickEffect">
                                  <p:stCondLst>
                                    <p:cond delay="0"/>
                                  </p:stCondLst>
                                  <p:childTnLst>
                                    <p:set>
                                      <p:cBhvr>
                                        <p:cTn id="20" dur="1" fill="hold">
                                          <p:stCondLst>
                                            <p:cond delay="0"/>
                                          </p:stCondLst>
                                        </p:cTn>
                                        <p:tgtEl>
                                          <p:spTgt spid="521219">
                                            <p:txEl>
                                              <p:pRg st="2" end="2"/>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21219">
                                            <p:txEl>
                                              <p:pRg st="3" end="3"/>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21219">
                                            <p:txEl>
                                              <p:pRg st="4" end="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audio>
              <p:cMediaNode>
                <p:cTn id="29" fill="hold" display="0">
                  <p:stCondLst>
                    <p:cond delay="indefinite"/>
                  </p:stCondLst>
                  <p:endCondLst>
                    <p:cond evt="onNext" delay="0">
                      <p:tgtEl>
                        <p:sldTgt/>
                      </p:tgtEl>
                    </p:cond>
                    <p:cond evt="onPrev" delay="0">
                      <p:tgtEl>
                        <p:sldTgt/>
                      </p:tgtEl>
                    </p:cond>
                    <p:cond evt="onStopAudio" delay="0">
                      <p:tgtEl>
                        <p:sldTgt/>
                      </p:tgtEl>
                    </p:cond>
                  </p:endCondLst>
                </p:cTn>
                <p:tgtEl>
                  <p:spTgt spid="521223"/>
                </p:tgtEl>
              </p:cMediaNode>
            </p:audio>
          </p:childTnLst>
        </p:cTn>
      </p:par>
    </p:tnLst>
    <p:bldLst>
      <p:bldP spid="521219" grpId="0" build="p"/>
    </p:bld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BA990EF7-5FB9-4C5B-92F0-87C7C5AA08AE}" type="slidenum">
              <a:rPr lang="en-US"/>
              <a:pPr>
                <a:defRPr/>
              </a:pPr>
              <a:t>45</a:t>
            </a:fld>
            <a:endParaRPr lang="en-US"/>
          </a:p>
        </p:txBody>
      </p:sp>
      <p:sp>
        <p:nvSpPr>
          <p:cNvPr id="520194" name="Rectangle 2"/>
          <p:cNvSpPr>
            <a:spLocks noGrp="1"/>
          </p:cNvSpPr>
          <p:nvPr>
            <p:ph type="title" idx="4294967295"/>
          </p:nvPr>
        </p:nvSpPr>
        <p:spPr>
          <a:xfrm>
            <a:off x="457200" y="152400"/>
            <a:ext cx="8229600" cy="868363"/>
          </a:xfrm>
        </p:spPr>
        <p:txBody>
          <a:bodyPr/>
          <a:lstStyle/>
          <a:p>
            <a:pPr algn="ctr"/>
            <a:r>
              <a:rPr lang="en-US" sz="3600" dirty="0" smtClean="0">
                <a:latin typeface="Tw Cen MT" pitchFamily="34" charset="0"/>
              </a:rPr>
              <a:t>Loan Size (</a:t>
            </a:r>
            <a:r>
              <a:rPr lang="en-US" sz="3600" i="1" dirty="0" smtClean="0">
                <a:latin typeface="Tw Cen MT" pitchFamily="34" charset="0"/>
              </a:rPr>
              <a:t>progressive lending</a:t>
            </a:r>
            <a:r>
              <a:rPr lang="en-US" sz="3600" dirty="0" smtClean="0">
                <a:latin typeface="Tw Cen MT" pitchFamily="34" charset="0"/>
              </a:rPr>
              <a:t>)</a:t>
            </a:r>
          </a:p>
        </p:txBody>
      </p:sp>
      <p:sp>
        <p:nvSpPr>
          <p:cNvPr id="520195" name="Rectangle 3"/>
          <p:cNvSpPr>
            <a:spLocks noGrp="1"/>
          </p:cNvSpPr>
          <p:nvPr>
            <p:ph type="body" idx="4294967295"/>
          </p:nvPr>
        </p:nvSpPr>
        <p:spPr>
          <a:xfrm>
            <a:off x="133350" y="1590675"/>
            <a:ext cx="8553450" cy="5114925"/>
          </a:xfrm>
        </p:spPr>
        <p:txBody>
          <a:bodyPr>
            <a:normAutofit lnSpcReduction="10000"/>
          </a:bodyPr>
          <a:lstStyle/>
          <a:p>
            <a:pPr>
              <a:lnSpc>
                <a:spcPct val="90000"/>
              </a:lnSpc>
            </a:pPr>
            <a:r>
              <a:rPr lang="en-US" sz="2500" dirty="0" smtClean="0">
                <a:latin typeface="Tw Cen MT" pitchFamily="34" charset="0"/>
              </a:rPr>
              <a:t>Basic idea:  Start out offering small loan;</a:t>
            </a:r>
          </a:p>
          <a:p>
            <a:pPr>
              <a:lnSpc>
                <a:spcPct val="90000"/>
              </a:lnSpc>
            </a:pPr>
            <a:r>
              <a:rPr lang="en-US" sz="2500" dirty="0" smtClean="0">
                <a:latin typeface="Tw Cen MT" pitchFamily="34" charset="0"/>
              </a:rPr>
              <a:t>If repaid, offer larger and larger loans;</a:t>
            </a:r>
          </a:p>
          <a:p>
            <a:pPr>
              <a:lnSpc>
                <a:spcPct val="90000"/>
              </a:lnSpc>
            </a:pPr>
            <a:endParaRPr lang="en-US" sz="2500" dirty="0" smtClean="0">
              <a:latin typeface="Tw Cen MT" pitchFamily="34" charset="0"/>
            </a:endParaRPr>
          </a:p>
          <a:p>
            <a:pPr>
              <a:lnSpc>
                <a:spcPct val="90000"/>
              </a:lnSpc>
            </a:pPr>
            <a:r>
              <a:rPr lang="en-US" sz="2500" dirty="0" smtClean="0">
                <a:latin typeface="Tw Cen MT" pitchFamily="34" charset="0"/>
              </a:rPr>
              <a:t>Addresses </a:t>
            </a:r>
            <a:r>
              <a:rPr lang="en-US" sz="2500" u="sng" dirty="0" smtClean="0">
                <a:latin typeface="Tw Cen MT" pitchFamily="34" charset="0"/>
              </a:rPr>
              <a:t>Adverse Selection</a:t>
            </a:r>
            <a:r>
              <a:rPr lang="en-US" sz="2500" dirty="0" smtClean="0">
                <a:latin typeface="Tw Cen MT" pitchFamily="34" charset="0"/>
              </a:rPr>
              <a:t>:</a:t>
            </a:r>
          </a:p>
          <a:p>
            <a:pPr lvl="1">
              <a:lnSpc>
                <a:spcPct val="90000"/>
              </a:lnSpc>
            </a:pPr>
            <a:r>
              <a:rPr lang="en-US" sz="2200" dirty="0" smtClean="0">
                <a:latin typeface="Tw Cen MT" pitchFamily="34" charset="0"/>
              </a:rPr>
              <a:t>Lender can identify really bad types as those who default on the first loan.  </a:t>
            </a:r>
          </a:p>
          <a:p>
            <a:pPr lvl="1">
              <a:lnSpc>
                <a:spcPct val="90000"/>
              </a:lnSpc>
            </a:pPr>
            <a:r>
              <a:rPr lang="en-US" sz="2200" dirty="0" smtClean="0">
                <a:latin typeface="Tw Cen MT" pitchFamily="34" charset="0"/>
              </a:rPr>
              <a:t>Cost of identifying bad types is low because loan size is small.</a:t>
            </a:r>
          </a:p>
          <a:p>
            <a:pPr lvl="1">
              <a:lnSpc>
                <a:spcPct val="90000"/>
              </a:lnSpc>
            </a:pPr>
            <a:endParaRPr lang="en-US" sz="2200" dirty="0" smtClean="0">
              <a:latin typeface="Tw Cen MT" pitchFamily="34" charset="0"/>
            </a:endParaRPr>
          </a:p>
          <a:p>
            <a:pPr>
              <a:lnSpc>
                <a:spcPct val="90000"/>
              </a:lnSpc>
            </a:pPr>
            <a:r>
              <a:rPr lang="en-US" sz="2500" dirty="0" smtClean="0">
                <a:latin typeface="Tw Cen MT" pitchFamily="34" charset="0"/>
              </a:rPr>
              <a:t>Addresses </a:t>
            </a:r>
            <a:r>
              <a:rPr lang="en-US" sz="2500" u="sng" dirty="0" smtClean="0">
                <a:latin typeface="Tw Cen MT" pitchFamily="34" charset="0"/>
              </a:rPr>
              <a:t>Moral Hazard</a:t>
            </a:r>
            <a:r>
              <a:rPr lang="en-US" sz="2500" dirty="0" smtClean="0">
                <a:latin typeface="Tw Cen MT" pitchFamily="34" charset="0"/>
              </a:rPr>
              <a:t>:  </a:t>
            </a:r>
          </a:p>
          <a:p>
            <a:pPr lvl="1">
              <a:lnSpc>
                <a:spcPct val="90000"/>
              </a:lnSpc>
            </a:pPr>
            <a:r>
              <a:rPr lang="en-US" sz="2200" dirty="0" smtClean="0">
                <a:latin typeface="Tw Cen MT" pitchFamily="34" charset="0"/>
              </a:rPr>
              <a:t>The promise of larger future loans provides incentives for the borrower to behave well (repay).</a:t>
            </a:r>
          </a:p>
          <a:p>
            <a:pPr lvl="1">
              <a:lnSpc>
                <a:spcPct val="90000"/>
              </a:lnSpc>
            </a:pPr>
            <a:endParaRPr lang="en-US" sz="2200" dirty="0" smtClean="0">
              <a:latin typeface="Tw Cen MT" pitchFamily="34" charset="0"/>
            </a:endParaRPr>
          </a:p>
          <a:p>
            <a:pPr>
              <a:lnSpc>
                <a:spcPct val="90000"/>
              </a:lnSpc>
            </a:pPr>
            <a:r>
              <a:rPr lang="en-US" sz="2500" dirty="0" smtClean="0">
                <a:latin typeface="Tw Cen MT" pitchFamily="34" charset="0"/>
              </a:rPr>
              <a:t>Any problems?</a:t>
            </a:r>
          </a:p>
          <a:p>
            <a:pPr>
              <a:lnSpc>
                <a:spcPct val="90000"/>
              </a:lnSpc>
            </a:pPr>
            <a:r>
              <a:rPr lang="en-US" sz="2500" dirty="0" smtClean="0">
                <a:latin typeface="Tw Cen MT" pitchFamily="34" charset="0"/>
              </a:rPr>
              <a:t>What happens to incentives as loan size gets larger?</a:t>
            </a:r>
          </a:p>
        </p:txBody>
      </p:sp>
    </p:spTree>
    <p:extLst>
      <p:ext uri="{BB962C8B-B14F-4D97-AF65-F5344CB8AC3E}">
        <p14:creationId xmlns:p14="http://schemas.microsoft.com/office/powerpoint/2010/main" val="7153728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019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2019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20195">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20195">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20195">
                                            <p:txEl>
                                              <p:pRg st="5" end="5"/>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20195">
                                            <p:txEl>
                                              <p:pRg st="7" end="7"/>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520195">
                                            <p:txEl>
                                              <p:pRg st="8" end="8"/>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20195">
                                            <p:txEl>
                                              <p:pRg st="10" end="1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2019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0195" grpId="0" build="p"/>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44E0B90A-695C-4FC5-BCFE-87857FA2FB51}" type="slidenum">
              <a:rPr lang="en-US"/>
              <a:pPr>
                <a:defRPr/>
              </a:pPr>
              <a:t>46</a:t>
            </a:fld>
            <a:endParaRPr lang="en-US"/>
          </a:p>
        </p:txBody>
      </p:sp>
      <p:sp>
        <p:nvSpPr>
          <p:cNvPr id="526338" name="Rectangle 2"/>
          <p:cNvSpPr>
            <a:spLocks noGrp="1"/>
          </p:cNvSpPr>
          <p:nvPr>
            <p:ph type="title" idx="4294967295"/>
          </p:nvPr>
        </p:nvSpPr>
        <p:spPr/>
        <p:txBody>
          <a:bodyPr/>
          <a:lstStyle/>
          <a:p>
            <a:pPr algn="ctr"/>
            <a:r>
              <a:rPr lang="en-US" smtClean="0">
                <a:latin typeface="Tw Cen MT" pitchFamily="34" charset="0"/>
              </a:rPr>
              <a:t>Direct Mechanisms</a:t>
            </a:r>
          </a:p>
        </p:txBody>
      </p:sp>
      <p:sp>
        <p:nvSpPr>
          <p:cNvPr id="526339" name="Rectangle 3"/>
          <p:cNvSpPr>
            <a:spLocks noGrp="1"/>
          </p:cNvSpPr>
          <p:nvPr>
            <p:ph type="body" idx="4294967295"/>
          </p:nvPr>
        </p:nvSpPr>
        <p:spPr>
          <a:xfrm>
            <a:off x="304800" y="1600199"/>
            <a:ext cx="8461375" cy="5076825"/>
          </a:xfrm>
        </p:spPr>
        <p:txBody>
          <a:bodyPr>
            <a:normAutofit fontScale="85000" lnSpcReduction="20000"/>
          </a:bodyPr>
          <a:lstStyle/>
          <a:p>
            <a:r>
              <a:rPr lang="en-US" sz="2500" dirty="0" smtClean="0">
                <a:latin typeface="Tw Cen MT" pitchFamily="34" charset="0"/>
              </a:rPr>
              <a:t>What do we mean by “direct mechanism”?  Examples?</a:t>
            </a:r>
          </a:p>
          <a:p>
            <a:endParaRPr lang="en-US" sz="2500" dirty="0" smtClean="0">
              <a:latin typeface="Tw Cen MT" pitchFamily="34" charset="0"/>
            </a:endParaRPr>
          </a:p>
          <a:p>
            <a:r>
              <a:rPr lang="en-US" sz="2500" b="1" u="sng" dirty="0" smtClean="0">
                <a:latin typeface="Tw Cen MT" pitchFamily="34" charset="0"/>
              </a:rPr>
              <a:t>Screening</a:t>
            </a:r>
            <a:r>
              <a:rPr lang="en-US" sz="2500" dirty="0" smtClean="0">
                <a:latin typeface="Tw Cen MT" pitchFamily="34" charset="0"/>
              </a:rPr>
              <a:t> (ex-ante)</a:t>
            </a:r>
          </a:p>
          <a:p>
            <a:pPr lvl="1"/>
            <a:r>
              <a:rPr lang="en-US" sz="2200" dirty="0" smtClean="0">
                <a:latin typeface="Tw Cen MT" pitchFamily="34" charset="0"/>
              </a:rPr>
              <a:t>Loan application forms;</a:t>
            </a:r>
          </a:p>
          <a:p>
            <a:pPr lvl="1"/>
            <a:r>
              <a:rPr lang="en-US" sz="2200" dirty="0" smtClean="0">
                <a:latin typeface="Tw Cen MT" pitchFamily="34" charset="0"/>
              </a:rPr>
              <a:t>Investment project plans;</a:t>
            </a:r>
          </a:p>
          <a:p>
            <a:pPr lvl="1"/>
            <a:r>
              <a:rPr lang="en-US" sz="2200" dirty="0" smtClean="0">
                <a:latin typeface="Tw Cen MT" pitchFamily="34" charset="0"/>
              </a:rPr>
              <a:t>Loan officer inspects farm, business…</a:t>
            </a:r>
          </a:p>
          <a:p>
            <a:pPr lvl="1"/>
            <a:r>
              <a:rPr lang="en-US" sz="2200" dirty="0" smtClean="0">
                <a:latin typeface="Tw Cen MT" pitchFamily="34" charset="0"/>
              </a:rPr>
              <a:t>Loan officer interviews family and neighbors;</a:t>
            </a:r>
          </a:p>
          <a:p>
            <a:pPr lvl="1"/>
            <a:r>
              <a:rPr lang="en-US" sz="2200" dirty="0" smtClean="0">
                <a:latin typeface="Tw Cen MT" pitchFamily="34" charset="0"/>
              </a:rPr>
              <a:t>Consult credit bureau (if it exists);</a:t>
            </a:r>
          </a:p>
          <a:p>
            <a:pPr lvl="1"/>
            <a:r>
              <a:rPr lang="en-US" sz="2200" dirty="0" smtClean="0">
                <a:latin typeface="Tw Cen MT" pitchFamily="34" charset="0"/>
              </a:rPr>
              <a:t>No pre-existing conditions; my EKG for a life insurance policy</a:t>
            </a:r>
          </a:p>
          <a:p>
            <a:pPr lvl="1"/>
            <a:endParaRPr lang="en-US" sz="2200" dirty="0" smtClean="0">
              <a:latin typeface="Tw Cen MT" pitchFamily="34" charset="0"/>
            </a:endParaRPr>
          </a:p>
          <a:p>
            <a:r>
              <a:rPr lang="en-US" sz="2500" b="1" u="sng" dirty="0" smtClean="0">
                <a:latin typeface="Tw Cen MT" pitchFamily="34" charset="0"/>
              </a:rPr>
              <a:t>Monitoring</a:t>
            </a:r>
            <a:r>
              <a:rPr lang="en-US" sz="2500" dirty="0" smtClean="0">
                <a:latin typeface="Tw Cen MT" pitchFamily="34" charset="0"/>
              </a:rPr>
              <a:t> (ex-post)</a:t>
            </a:r>
          </a:p>
          <a:p>
            <a:pPr lvl="1"/>
            <a:r>
              <a:rPr lang="en-US" sz="2200" dirty="0" smtClean="0">
                <a:latin typeface="Tw Cen MT" pitchFamily="34" charset="0"/>
              </a:rPr>
              <a:t>Visit borrower (or farm/business) to check on progress of the project;</a:t>
            </a:r>
          </a:p>
          <a:p>
            <a:pPr lvl="1"/>
            <a:r>
              <a:rPr lang="en-US" sz="2200" dirty="0" smtClean="0">
                <a:latin typeface="Tw Cen MT" pitchFamily="34" charset="0"/>
              </a:rPr>
              <a:t>Show up right before harvest time!</a:t>
            </a:r>
          </a:p>
          <a:p>
            <a:pPr lvl="1"/>
            <a:r>
              <a:rPr lang="en-US" sz="2200" dirty="0" smtClean="0">
                <a:latin typeface="Tw Cen MT" pitchFamily="34" charset="0"/>
              </a:rPr>
              <a:t>How do you make sure I don’t smoke—or that I use my seatbelts</a:t>
            </a:r>
            <a:r>
              <a:rPr lang="en-US" sz="2200" dirty="0" smtClean="0">
                <a:latin typeface="Tw Cen MT" pitchFamily="34" charset="0"/>
              </a:rPr>
              <a:t>?</a:t>
            </a:r>
          </a:p>
          <a:p>
            <a:r>
              <a:rPr lang="en-US" sz="3000" b="1" dirty="0" smtClean="0">
                <a:latin typeface="Tw Cen MT" pitchFamily="34" charset="0"/>
              </a:rPr>
              <a:t>Overcoming asymmetric information is costly!</a:t>
            </a:r>
            <a:endParaRPr lang="en-US" sz="3000" b="1" dirty="0" smtClean="0">
              <a:latin typeface="Tw Cen MT" pitchFamily="34" charset="0"/>
            </a:endParaRPr>
          </a:p>
        </p:txBody>
      </p:sp>
    </p:spTree>
    <p:extLst>
      <p:ext uri="{BB962C8B-B14F-4D97-AF65-F5344CB8AC3E}">
        <p14:creationId xmlns:p14="http://schemas.microsoft.com/office/powerpoint/2010/main" val="41668874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2633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2633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26339">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26339">
                                            <p:txEl>
                                              <p:pRg st="4" end="4"/>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26339">
                                            <p:txEl>
                                              <p:pRg st="5" end="5"/>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26339">
                                            <p:txEl>
                                              <p:pRg st="6" end="6"/>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26339">
                                            <p:txEl>
                                              <p:pRg st="7" end="7"/>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26339">
                                            <p:txEl>
                                              <p:pRg st="8" end="8"/>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526339">
                                            <p:txEl>
                                              <p:pRg st="10" end="10"/>
                                            </p:txEl>
                                          </p:spTgt>
                                        </p:tgtEl>
                                        <p:attrNameLst>
                                          <p:attrName>style.visibility</p:attrName>
                                        </p:attrNameLst>
                                      </p:cBhvr>
                                      <p:to>
                                        <p:strVal val="visible"/>
                                      </p:to>
                                    </p:set>
                                  </p:childTnLst>
                                </p:cTn>
                              </p:par>
                            </p:childTnLst>
                          </p:cTn>
                        </p:par>
                      </p:childTnLst>
                    </p:cTn>
                  </p:par>
                  <p:par>
                    <p:cTn id="37" fill="hold">
                      <p:stCondLst>
                        <p:cond delay="indefinite"/>
                      </p:stCondLst>
                      <p:childTnLst>
                        <p:par>
                          <p:cTn id="38" fill="hold">
                            <p:stCondLst>
                              <p:cond delay="0"/>
                            </p:stCondLst>
                            <p:childTnLst>
                              <p:par>
                                <p:cTn id="39" presetID="1" presetClass="entr" presetSubtype="0" fill="hold" grpId="0" nodeType="clickEffect">
                                  <p:stCondLst>
                                    <p:cond delay="0"/>
                                  </p:stCondLst>
                                  <p:childTnLst>
                                    <p:set>
                                      <p:cBhvr>
                                        <p:cTn id="40" dur="1" fill="hold">
                                          <p:stCondLst>
                                            <p:cond delay="0"/>
                                          </p:stCondLst>
                                        </p:cTn>
                                        <p:tgtEl>
                                          <p:spTgt spid="526339">
                                            <p:txEl>
                                              <p:pRg st="11" end="11"/>
                                            </p:txEl>
                                          </p:spTgt>
                                        </p:tgtEl>
                                        <p:attrNameLst>
                                          <p:attrName>style.visibility</p:attrName>
                                        </p:attrNameLst>
                                      </p:cBhvr>
                                      <p:to>
                                        <p:strVal val="visible"/>
                                      </p:to>
                                    </p:set>
                                  </p:childTnLst>
                                </p:cTn>
                              </p:par>
                            </p:childTnLst>
                          </p:cTn>
                        </p:par>
                      </p:childTnLst>
                    </p:cTn>
                  </p:par>
                  <p:par>
                    <p:cTn id="41" fill="hold">
                      <p:stCondLst>
                        <p:cond delay="indefinite"/>
                      </p:stCondLst>
                      <p:childTnLst>
                        <p:par>
                          <p:cTn id="42" fill="hold">
                            <p:stCondLst>
                              <p:cond delay="0"/>
                            </p:stCondLst>
                            <p:childTnLst>
                              <p:par>
                                <p:cTn id="43" presetID="1" presetClass="entr" presetSubtype="0" fill="hold" grpId="0" nodeType="clickEffect">
                                  <p:stCondLst>
                                    <p:cond delay="0"/>
                                  </p:stCondLst>
                                  <p:childTnLst>
                                    <p:set>
                                      <p:cBhvr>
                                        <p:cTn id="44" dur="1" fill="hold">
                                          <p:stCondLst>
                                            <p:cond delay="0"/>
                                          </p:stCondLst>
                                        </p:cTn>
                                        <p:tgtEl>
                                          <p:spTgt spid="526339">
                                            <p:txEl>
                                              <p:pRg st="12" end="12"/>
                                            </p:txEl>
                                          </p:spTgt>
                                        </p:tgtEl>
                                        <p:attrNameLst>
                                          <p:attrName>style.visibility</p:attrName>
                                        </p:attrNameLst>
                                      </p:cBhvr>
                                      <p:to>
                                        <p:strVal val="visible"/>
                                      </p:to>
                                    </p:set>
                                  </p:childTnLst>
                                </p:cTn>
                              </p:par>
                              <p:par>
                                <p:cTn id="45" presetID="1" presetClass="entr" presetSubtype="0" fill="hold" grpId="0" nodeType="withEffect">
                                  <p:stCondLst>
                                    <p:cond delay="0"/>
                                  </p:stCondLst>
                                  <p:childTnLst>
                                    <p:set>
                                      <p:cBhvr>
                                        <p:cTn id="46" dur="1" fill="hold">
                                          <p:stCondLst>
                                            <p:cond delay="0"/>
                                          </p:stCondLst>
                                        </p:cTn>
                                        <p:tgtEl>
                                          <p:spTgt spid="526339">
                                            <p:txEl>
                                              <p:pRg st="13" end="13"/>
                                            </p:txEl>
                                          </p:spTgt>
                                        </p:tgtEl>
                                        <p:attrNameLst>
                                          <p:attrName>style.visibility</p:attrName>
                                        </p:attrNameLst>
                                      </p:cBhvr>
                                      <p:to>
                                        <p:strVal val="visible"/>
                                      </p:to>
                                    </p:set>
                                  </p:childTnLst>
                                </p:cTn>
                              </p:par>
                            </p:childTnLst>
                          </p:cTn>
                        </p:par>
                      </p:childTnLst>
                    </p:cTn>
                  </p:par>
                  <p:par>
                    <p:cTn id="47" fill="hold">
                      <p:stCondLst>
                        <p:cond delay="indefinite"/>
                      </p:stCondLst>
                      <p:childTnLst>
                        <p:par>
                          <p:cTn id="48" fill="hold">
                            <p:stCondLst>
                              <p:cond delay="0"/>
                            </p:stCondLst>
                            <p:childTnLst>
                              <p:par>
                                <p:cTn id="49" presetID="1" presetClass="entr" presetSubtype="0" fill="hold" grpId="0" nodeType="clickEffect">
                                  <p:stCondLst>
                                    <p:cond delay="0"/>
                                  </p:stCondLst>
                                  <p:childTnLst>
                                    <p:set>
                                      <p:cBhvr>
                                        <p:cTn id="50" dur="1" fill="hold">
                                          <p:stCondLst>
                                            <p:cond delay="0"/>
                                          </p:stCondLst>
                                        </p:cTn>
                                        <p:tgtEl>
                                          <p:spTgt spid="526339">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26339" grpId="0" build="p"/>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75107EBA-3C95-4390-85C0-1AFB42C9640B}" type="slidenum">
              <a:rPr lang="en-US"/>
              <a:pPr>
                <a:defRPr/>
              </a:pPr>
              <a:t>47</a:t>
            </a:fld>
            <a:endParaRPr lang="en-US"/>
          </a:p>
        </p:txBody>
      </p:sp>
      <p:sp>
        <p:nvSpPr>
          <p:cNvPr id="534530" name="Rectangle 2"/>
          <p:cNvSpPr>
            <a:spLocks noGrp="1"/>
          </p:cNvSpPr>
          <p:nvPr>
            <p:ph type="title" idx="4294967295"/>
          </p:nvPr>
        </p:nvSpPr>
        <p:spPr/>
        <p:txBody>
          <a:bodyPr/>
          <a:lstStyle/>
          <a:p>
            <a:pPr algn="ctr"/>
            <a:r>
              <a:rPr lang="en-US" dirty="0" smtClean="0">
                <a:latin typeface="Tw Cen MT" pitchFamily="34" charset="0"/>
              </a:rPr>
              <a:t>Is Micro-Credit the Solution?</a:t>
            </a:r>
          </a:p>
        </p:txBody>
      </p:sp>
      <p:sp>
        <p:nvSpPr>
          <p:cNvPr id="534531" name="Rectangle 3"/>
          <p:cNvSpPr>
            <a:spLocks noGrp="1"/>
          </p:cNvSpPr>
          <p:nvPr>
            <p:ph type="body" idx="4294967295"/>
          </p:nvPr>
        </p:nvSpPr>
        <p:spPr>
          <a:xfrm>
            <a:off x="171450" y="1600200"/>
            <a:ext cx="8594725" cy="5257800"/>
          </a:xfrm>
        </p:spPr>
        <p:txBody>
          <a:bodyPr/>
          <a:lstStyle/>
          <a:p>
            <a:pPr>
              <a:lnSpc>
                <a:spcPct val="80000"/>
              </a:lnSpc>
            </a:pPr>
            <a:r>
              <a:rPr lang="en-US" sz="2100" dirty="0" smtClean="0">
                <a:latin typeface="Tw Cen MT" pitchFamily="34" charset="0"/>
              </a:rPr>
              <a:t>The provision of very small (micro) loans, typically less than $100</a:t>
            </a:r>
          </a:p>
          <a:p>
            <a:pPr>
              <a:lnSpc>
                <a:spcPct val="80000"/>
              </a:lnSpc>
            </a:pPr>
            <a:r>
              <a:rPr lang="en-US" sz="2100" dirty="0" smtClean="0">
                <a:latin typeface="Tw Cen MT" pitchFamily="34" charset="0"/>
              </a:rPr>
              <a:t>Loans made by institutions (informal lenders have always done this!);</a:t>
            </a:r>
          </a:p>
          <a:p>
            <a:pPr>
              <a:lnSpc>
                <a:spcPct val="80000"/>
              </a:lnSpc>
            </a:pPr>
            <a:r>
              <a:rPr lang="en-US" sz="2100" dirty="0" smtClean="0">
                <a:latin typeface="Tw Cen MT" pitchFamily="34" charset="0"/>
              </a:rPr>
              <a:t>Target clientele: </a:t>
            </a:r>
          </a:p>
          <a:p>
            <a:pPr lvl="1">
              <a:lnSpc>
                <a:spcPct val="80000"/>
              </a:lnSpc>
            </a:pPr>
            <a:r>
              <a:rPr lang="en-US" sz="2000" u="sng" dirty="0" smtClean="0">
                <a:latin typeface="Tw Cen MT" pitchFamily="34" charset="0"/>
              </a:rPr>
              <a:t>Poor</a:t>
            </a:r>
            <a:r>
              <a:rPr lang="en-US" sz="2000" dirty="0" smtClean="0">
                <a:latin typeface="Tw Cen MT" pitchFamily="34" charset="0"/>
              </a:rPr>
              <a:t>:  People below or near the poverty line;</a:t>
            </a:r>
          </a:p>
          <a:p>
            <a:pPr lvl="1">
              <a:lnSpc>
                <a:spcPct val="80000"/>
              </a:lnSpc>
            </a:pPr>
            <a:r>
              <a:rPr lang="en-US" sz="2000" u="sng" dirty="0" smtClean="0">
                <a:latin typeface="Tw Cen MT" pitchFamily="34" charset="0"/>
              </a:rPr>
              <a:t>Excluded</a:t>
            </a:r>
            <a:r>
              <a:rPr lang="en-US" sz="2000" dirty="0" smtClean="0">
                <a:latin typeface="Tw Cen MT" pitchFamily="34" charset="0"/>
              </a:rPr>
              <a:t>:  Those traditionally excluded from the formal credit market (banks);</a:t>
            </a:r>
          </a:p>
          <a:p>
            <a:pPr lvl="1">
              <a:lnSpc>
                <a:spcPct val="80000"/>
              </a:lnSpc>
            </a:pPr>
            <a:r>
              <a:rPr lang="en-US" sz="2000" u="sng" dirty="0" smtClean="0">
                <a:latin typeface="Tw Cen MT" pitchFamily="34" charset="0"/>
              </a:rPr>
              <a:t>Entrepreneurs</a:t>
            </a:r>
            <a:r>
              <a:rPr lang="en-US" sz="2000" dirty="0" smtClean="0">
                <a:latin typeface="Tw Cen MT" pitchFamily="34" charset="0"/>
              </a:rPr>
              <a:t>:  Those who have small-scale (typically informal) businesses.</a:t>
            </a:r>
          </a:p>
          <a:p>
            <a:pPr lvl="1">
              <a:lnSpc>
                <a:spcPct val="80000"/>
              </a:lnSpc>
            </a:pPr>
            <a:endParaRPr lang="en-US" sz="2000" dirty="0" smtClean="0">
              <a:latin typeface="Tw Cen MT" pitchFamily="34" charset="0"/>
            </a:endParaRPr>
          </a:p>
          <a:p>
            <a:pPr>
              <a:lnSpc>
                <a:spcPct val="80000"/>
              </a:lnSpc>
            </a:pPr>
            <a:r>
              <a:rPr lang="en-US" sz="2100" dirty="0" smtClean="0">
                <a:latin typeface="Tw Cen MT" pitchFamily="34" charset="0"/>
              </a:rPr>
              <a:t>Loans typically made…</a:t>
            </a:r>
          </a:p>
          <a:p>
            <a:pPr lvl="1">
              <a:lnSpc>
                <a:spcPct val="80000"/>
              </a:lnSpc>
            </a:pPr>
            <a:r>
              <a:rPr lang="en-US" sz="2000" dirty="0" smtClean="0">
                <a:latin typeface="Tw Cen MT" pitchFamily="34" charset="0"/>
              </a:rPr>
              <a:t>…without collateral;</a:t>
            </a:r>
          </a:p>
          <a:p>
            <a:pPr lvl="1">
              <a:lnSpc>
                <a:spcPct val="80000"/>
              </a:lnSpc>
            </a:pPr>
            <a:r>
              <a:rPr lang="en-US" sz="2000" dirty="0" smtClean="0">
                <a:latin typeface="Tw Cen MT" pitchFamily="34" charset="0"/>
              </a:rPr>
              <a:t>…to women;</a:t>
            </a:r>
          </a:p>
          <a:p>
            <a:pPr lvl="1">
              <a:lnSpc>
                <a:spcPct val="80000"/>
              </a:lnSpc>
            </a:pPr>
            <a:r>
              <a:rPr lang="en-US" sz="2000" dirty="0" smtClean="0">
                <a:latin typeface="Tw Cen MT" pitchFamily="34" charset="0"/>
              </a:rPr>
              <a:t>…to groups.</a:t>
            </a:r>
          </a:p>
          <a:p>
            <a:pPr lvl="1">
              <a:lnSpc>
                <a:spcPct val="80000"/>
              </a:lnSpc>
            </a:pPr>
            <a:endParaRPr lang="en-US" sz="2000" dirty="0" smtClean="0">
              <a:latin typeface="Tw Cen MT" pitchFamily="34" charset="0"/>
            </a:endParaRPr>
          </a:p>
          <a:p>
            <a:pPr>
              <a:lnSpc>
                <a:spcPct val="80000"/>
              </a:lnSpc>
            </a:pPr>
            <a:r>
              <a:rPr lang="en-US" sz="2100" dirty="0" smtClean="0">
                <a:latin typeface="Tw Cen MT" pitchFamily="34" charset="0"/>
              </a:rPr>
              <a:t>Micro-credit is just one part of </a:t>
            </a:r>
            <a:r>
              <a:rPr lang="en-US" sz="2100" b="1" i="1" dirty="0" smtClean="0">
                <a:latin typeface="Tw Cen MT" pitchFamily="34" charset="0"/>
              </a:rPr>
              <a:t>micro-finance</a:t>
            </a:r>
            <a:r>
              <a:rPr lang="en-US" sz="2100" dirty="0" smtClean="0">
                <a:latin typeface="Tw Cen MT" pitchFamily="34" charset="0"/>
              </a:rPr>
              <a:t>;</a:t>
            </a:r>
          </a:p>
          <a:p>
            <a:pPr lvl="1">
              <a:lnSpc>
                <a:spcPct val="80000"/>
              </a:lnSpc>
            </a:pPr>
            <a:r>
              <a:rPr lang="en-US" sz="2000" dirty="0" smtClean="0">
                <a:latin typeface="Tw Cen MT" pitchFamily="34" charset="0"/>
              </a:rPr>
              <a:t>Includes other financial services to the poor</a:t>
            </a:r>
          </a:p>
          <a:p>
            <a:pPr lvl="1">
              <a:lnSpc>
                <a:spcPct val="80000"/>
              </a:lnSpc>
            </a:pPr>
            <a:r>
              <a:rPr lang="en-US" sz="2000" dirty="0" smtClean="0">
                <a:latin typeface="Tw Cen MT" pitchFamily="34" charset="0"/>
              </a:rPr>
              <a:t>Savings, insurance, financial education</a:t>
            </a:r>
          </a:p>
          <a:p>
            <a:pPr lvl="1">
              <a:lnSpc>
                <a:spcPct val="80000"/>
              </a:lnSpc>
            </a:pPr>
            <a:endParaRPr lang="en-US" sz="2000" dirty="0" smtClean="0">
              <a:latin typeface="Tw Cen MT" pitchFamily="34" charset="0"/>
            </a:endParaRPr>
          </a:p>
        </p:txBody>
      </p:sp>
    </p:spTree>
    <p:extLst>
      <p:ext uri="{BB962C8B-B14F-4D97-AF65-F5344CB8AC3E}">
        <p14:creationId xmlns:p14="http://schemas.microsoft.com/office/powerpoint/2010/main" val="30147718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4531">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4531">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4531">
                                            <p:txEl>
                                              <p:pRg st="2" end="2"/>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4531">
                                            <p:txEl>
                                              <p:pRg st="3" end="3"/>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34531">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34531">
                                            <p:txEl>
                                              <p:pRg st="5" end="5"/>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534531">
                                            <p:txEl>
                                              <p:pRg st="7" end="7"/>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534531">
                                            <p:txEl>
                                              <p:pRg st="8" end="8"/>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34531">
                                            <p:txEl>
                                              <p:pRg st="9" end="9"/>
                                            </p:txEl>
                                          </p:spTgt>
                                        </p:tgtEl>
                                        <p:attrNameLst>
                                          <p:attrName>style.visibility</p:attrName>
                                        </p:attrNameLst>
                                      </p:cBhvr>
                                      <p:to>
                                        <p:strVal val="visible"/>
                                      </p:to>
                                    </p:set>
                                  </p:childTnLst>
                                </p:cTn>
                              </p:par>
                              <p:par>
                                <p:cTn id="29" presetID="1" presetClass="entr" presetSubtype="0" fill="hold" grpId="0" nodeType="withEffect">
                                  <p:stCondLst>
                                    <p:cond delay="0"/>
                                  </p:stCondLst>
                                  <p:childTnLst>
                                    <p:set>
                                      <p:cBhvr>
                                        <p:cTn id="30" dur="1" fill="hold">
                                          <p:stCondLst>
                                            <p:cond delay="0"/>
                                          </p:stCondLst>
                                        </p:cTn>
                                        <p:tgtEl>
                                          <p:spTgt spid="534531">
                                            <p:txEl>
                                              <p:pRg st="10" end="10"/>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34531">
                                            <p:txEl>
                                              <p:pRg st="12" end="12"/>
                                            </p:txEl>
                                          </p:spTgt>
                                        </p:tgtEl>
                                        <p:attrNameLst>
                                          <p:attrName>style.visibility</p:attrName>
                                        </p:attrNameLst>
                                      </p:cBhvr>
                                      <p:to>
                                        <p:strVal val="visible"/>
                                      </p:to>
                                    </p:set>
                                  </p:childTnLst>
                                </p:cTn>
                              </p:par>
                              <p:par>
                                <p:cTn id="35" presetID="1" presetClass="entr" presetSubtype="0" fill="hold" grpId="0" nodeType="withEffect">
                                  <p:stCondLst>
                                    <p:cond delay="0"/>
                                  </p:stCondLst>
                                  <p:childTnLst>
                                    <p:set>
                                      <p:cBhvr>
                                        <p:cTn id="36" dur="1" fill="hold">
                                          <p:stCondLst>
                                            <p:cond delay="0"/>
                                          </p:stCondLst>
                                        </p:cTn>
                                        <p:tgtEl>
                                          <p:spTgt spid="534531">
                                            <p:txEl>
                                              <p:pRg st="13" end="13"/>
                                            </p:txEl>
                                          </p:spTgt>
                                        </p:tgtEl>
                                        <p:attrNameLst>
                                          <p:attrName>style.visibility</p:attrName>
                                        </p:attrNameLst>
                                      </p:cBhvr>
                                      <p:to>
                                        <p:strVal val="visible"/>
                                      </p:to>
                                    </p:set>
                                  </p:childTnLst>
                                </p:cTn>
                              </p:par>
                              <p:par>
                                <p:cTn id="37" presetID="1" presetClass="entr" presetSubtype="0" fill="hold" grpId="0" nodeType="withEffect">
                                  <p:stCondLst>
                                    <p:cond delay="0"/>
                                  </p:stCondLst>
                                  <p:childTnLst>
                                    <p:set>
                                      <p:cBhvr>
                                        <p:cTn id="38" dur="1" fill="hold">
                                          <p:stCondLst>
                                            <p:cond delay="0"/>
                                          </p:stCondLst>
                                        </p:cTn>
                                        <p:tgtEl>
                                          <p:spTgt spid="534531">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4531" grpId="0" build="p"/>
    </p:bld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11"/>
          <p:cNvSpPr>
            <a:spLocks noGrp="1"/>
          </p:cNvSpPr>
          <p:nvPr>
            <p:ph type="sldNum" sz="quarter" idx="11"/>
          </p:nvPr>
        </p:nvSpPr>
        <p:spPr/>
        <p:txBody>
          <a:bodyPr>
            <a:normAutofit fontScale="85000" lnSpcReduction="20000"/>
          </a:bodyPr>
          <a:lstStyle/>
          <a:p>
            <a:pPr>
              <a:defRPr/>
            </a:pPr>
            <a:fld id="{87BF48A6-B080-4DA0-A068-9E2CA08C90C9}" type="slidenum">
              <a:rPr lang="en-US"/>
              <a:pPr>
                <a:defRPr/>
              </a:pPr>
              <a:t>48</a:t>
            </a:fld>
            <a:endParaRPr lang="en-US"/>
          </a:p>
        </p:txBody>
      </p:sp>
      <p:sp>
        <p:nvSpPr>
          <p:cNvPr id="533506" name="Rectangle 2"/>
          <p:cNvSpPr>
            <a:spLocks noGrp="1"/>
          </p:cNvSpPr>
          <p:nvPr>
            <p:ph type="title" idx="4294967295"/>
          </p:nvPr>
        </p:nvSpPr>
        <p:spPr/>
        <p:txBody>
          <a:bodyPr/>
          <a:lstStyle/>
          <a:p>
            <a:pPr algn="ctr"/>
            <a:r>
              <a:rPr lang="en-US" smtClean="0">
                <a:latin typeface="Tw Cen MT" pitchFamily="34" charset="0"/>
              </a:rPr>
              <a:t>Micro-Credit: Brief History</a:t>
            </a:r>
          </a:p>
        </p:txBody>
      </p:sp>
      <p:sp>
        <p:nvSpPr>
          <p:cNvPr id="533507" name="Rectangle 3"/>
          <p:cNvSpPr>
            <a:spLocks noGrp="1"/>
          </p:cNvSpPr>
          <p:nvPr>
            <p:ph type="body" idx="4294967295"/>
          </p:nvPr>
        </p:nvSpPr>
        <p:spPr>
          <a:xfrm>
            <a:off x="200025" y="1600200"/>
            <a:ext cx="8747125" cy="5095875"/>
          </a:xfrm>
        </p:spPr>
        <p:txBody>
          <a:bodyPr>
            <a:normAutofit fontScale="92500" lnSpcReduction="10000"/>
          </a:bodyPr>
          <a:lstStyle/>
          <a:p>
            <a:pPr>
              <a:lnSpc>
                <a:spcPct val="80000"/>
              </a:lnSpc>
            </a:pPr>
            <a:r>
              <a:rPr lang="en-US" sz="2500" dirty="0" smtClean="0">
                <a:latin typeface="Tw Cen MT" pitchFamily="34" charset="0"/>
              </a:rPr>
              <a:t>Heterogeneous history from Asia, Africa &amp; Latin America.</a:t>
            </a:r>
          </a:p>
          <a:p>
            <a:pPr>
              <a:lnSpc>
                <a:spcPct val="80000"/>
              </a:lnSpc>
            </a:pPr>
            <a:endParaRPr lang="en-US" sz="2500" dirty="0" smtClean="0">
              <a:latin typeface="Tw Cen MT" pitchFamily="34" charset="0"/>
            </a:endParaRPr>
          </a:p>
          <a:p>
            <a:pPr>
              <a:lnSpc>
                <a:spcPct val="80000"/>
              </a:lnSpc>
            </a:pPr>
            <a:r>
              <a:rPr lang="en-US" sz="2500" dirty="0" smtClean="0">
                <a:latin typeface="Tw Cen MT" pitchFamily="34" charset="0"/>
              </a:rPr>
              <a:t>Most commonly associated with </a:t>
            </a:r>
            <a:r>
              <a:rPr lang="en-US" sz="2500" i="1" dirty="0" err="1" smtClean="0">
                <a:latin typeface="Tw Cen MT" pitchFamily="34" charset="0"/>
              </a:rPr>
              <a:t>Grameen</a:t>
            </a:r>
            <a:r>
              <a:rPr lang="en-US" sz="2500" i="1" dirty="0" smtClean="0">
                <a:latin typeface="Tw Cen MT" pitchFamily="34" charset="0"/>
              </a:rPr>
              <a:t> Bank</a:t>
            </a:r>
            <a:r>
              <a:rPr lang="en-US" sz="2500" dirty="0" smtClean="0">
                <a:latin typeface="Tw Cen MT" pitchFamily="34" charset="0"/>
              </a:rPr>
              <a:t> in Bangladesh</a:t>
            </a:r>
          </a:p>
          <a:p>
            <a:pPr lvl="1">
              <a:lnSpc>
                <a:spcPct val="80000"/>
              </a:lnSpc>
            </a:pPr>
            <a:r>
              <a:rPr lang="en-US" sz="2200" dirty="0" smtClean="0">
                <a:latin typeface="Tw Cen MT" pitchFamily="34" charset="0"/>
              </a:rPr>
              <a:t>Started in 1976 by </a:t>
            </a:r>
            <a:r>
              <a:rPr lang="en-US" sz="2200" dirty="0" err="1" smtClean="0">
                <a:latin typeface="Tw Cen MT" pitchFamily="34" charset="0"/>
              </a:rPr>
              <a:t>Muhammed</a:t>
            </a:r>
            <a:r>
              <a:rPr lang="en-US" sz="2200" dirty="0" smtClean="0">
                <a:latin typeface="Tw Cen MT" pitchFamily="34" charset="0"/>
              </a:rPr>
              <a:t> </a:t>
            </a:r>
            <a:r>
              <a:rPr lang="en-US" sz="2200" dirty="0" err="1" smtClean="0">
                <a:latin typeface="Tw Cen MT" pitchFamily="34" charset="0"/>
              </a:rPr>
              <a:t>Yunus</a:t>
            </a:r>
            <a:r>
              <a:rPr lang="en-US" sz="2200" dirty="0" smtClean="0">
                <a:latin typeface="Tw Cen MT" pitchFamily="34" charset="0"/>
              </a:rPr>
              <a:t>;</a:t>
            </a:r>
          </a:p>
          <a:p>
            <a:pPr lvl="1">
              <a:lnSpc>
                <a:spcPct val="80000"/>
              </a:lnSpc>
            </a:pPr>
            <a:r>
              <a:rPr lang="en-US" sz="2200" dirty="0" smtClean="0">
                <a:latin typeface="Tw Cen MT" pitchFamily="34" charset="0"/>
              </a:rPr>
              <a:t>Offered $27 loan to 42 families;</a:t>
            </a:r>
          </a:p>
          <a:p>
            <a:pPr lvl="1">
              <a:lnSpc>
                <a:spcPct val="80000"/>
              </a:lnSpc>
            </a:pPr>
            <a:r>
              <a:rPr lang="en-US" sz="2200" dirty="0" smtClean="0">
                <a:latin typeface="Tw Cen MT" pitchFamily="34" charset="0"/>
              </a:rPr>
              <a:t>Becomes formal bank in 1983;</a:t>
            </a:r>
          </a:p>
          <a:p>
            <a:pPr lvl="1">
              <a:lnSpc>
                <a:spcPct val="80000"/>
              </a:lnSpc>
            </a:pPr>
            <a:r>
              <a:rPr lang="en-US" sz="2200" dirty="0" smtClean="0">
                <a:latin typeface="Tw Cen MT" pitchFamily="34" charset="0"/>
              </a:rPr>
              <a:t>By 2007 has had 7.4 million borrowers, $6.3 billion in loans.</a:t>
            </a:r>
          </a:p>
          <a:p>
            <a:pPr lvl="1">
              <a:lnSpc>
                <a:spcPct val="80000"/>
              </a:lnSpc>
            </a:pPr>
            <a:r>
              <a:rPr lang="en-US" sz="2200" dirty="0" smtClean="0">
                <a:latin typeface="Tw Cen MT" pitchFamily="34" charset="0"/>
              </a:rPr>
              <a:t>Vast majority of borrowers are women;</a:t>
            </a:r>
          </a:p>
          <a:p>
            <a:pPr lvl="1">
              <a:lnSpc>
                <a:spcPct val="80000"/>
              </a:lnSpc>
            </a:pPr>
            <a:r>
              <a:rPr lang="en-US" sz="2200" dirty="0" smtClean="0">
                <a:latin typeface="Tw Cen MT" pitchFamily="34" charset="0"/>
              </a:rPr>
              <a:t>Repayment rates (claimed) 95%. </a:t>
            </a:r>
          </a:p>
          <a:p>
            <a:pPr lvl="1">
              <a:lnSpc>
                <a:spcPct val="80000"/>
              </a:lnSpc>
            </a:pPr>
            <a:endParaRPr lang="en-US" sz="2200" dirty="0" smtClean="0">
              <a:latin typeface="Tw Cen MT" pitchFamily="34" charset="0"/>
            </a:endParaRPr>
          </a:p>
          <a:p>
            <a:pPr>
              <a:lnSpc>
                <a:spcPct val="80000"/>
              </a:lnSpc>
            </a:pPr>
            <a:r>
              <a:rPr lang="en-US" sz="2500" dirty="0" err="1" smtClean="0">
                <a:latin typeface="Tw Cen MT" pitchFamily="34" charset="0"/>
              </a:rPr>
              <a:t>Grameen</a:t>
            </a:r>
            <a:r>
              <a:rPr lang="en-US" sz="2500" dirty="0" smtClean="0">
                <a:latin typeface="Tw Cen MT" pitchFamily="34" charset="0"/>
              </a:rPr>
              <a:t> methodology replicated and spread throughout the world…including the US.</a:t>
            </a:r>
          </a:p>
          <a:p>
            <a:pPr>
              <a:lnSpc>
                <a:spcPct val="80000"/>
              </a:lnSpc>
            </a:pPr>
            <a:endParaRPr lang="en-US" sz="2500" dirty="0" smtClean="0">
              <a:latin typeface="Tw Cen MT" pitchFamily="34" charset="0"/>
            </a:endParaRPr>
          </a:p>
          <a:p>
            <a:pPr>
              <a:lnSpc>
                <a:spcPct val="80000"/>
              </a:lnSpc>
            </a:pPr>
            <a:r>
              <a:rPr lang="en-US" sz="2500" dirty="0" smtClean="0">
                <a:latin typeface="Tw Cen MT" pitchFamily="34" charset="0"/>
              </a:rPr>
              <a:t>2005 declared “International Year of Microcredit”</a:t>
            </a:r>
          </a:p>
          <a:p>
            <a:pPr>
              <a:lnSpc>
                <a:spcPct val="80000"/>
              </a:lnSpc>
            </a:pPr>
            <a:endParaRPr lang="en-US" sz="2500" dirty="0" smtClean="0">
              <a:latin typeface="Tw Cen MT" pitchFamily="34" charset="0"/>
            </a:endParaRPr>
          </a:p>
          <a:p>
            <a:pPr>
              <a:lnSpc>
                <a:spcPct val="80000"/>
              </a:lnSpc>
            </a:pPr>
            <a:r>
              <a:rPr lang="en-US" sz="2500" dirty="0" err="1" smtClean="0">
                <a:latin typeface="Tw Cen MT" pitchFamily="34" charset="0"/>
              </a:rPr>
              <a:t>Yunus</a:t>
            </a:r>
            <a:r>
              <a:rPr lang="en-US" sz="2500" dirty="0" smtClean="0">
                <a:latin typeface="Tw Cen MT" pitchFamily="34" charset="0"/>
              </a:rPr>
              <a:t> wins Nobel Peace prize in 2006</a:t>
            </a:r>
          </a:p>
          <a:p>
            <a:pPr lvl="1">
              <a:lnSpc>
                <a:spcPct val="80000"/>
              </a:lnSpc>
            </a:pPr>
            <a:endParaRPr lang="en-US" sz="2200" dirty="0" smtClean="0">
              <a:latin typeface="Tw Cen MT" pitchFamily="34" charset="0"/>
            </a:endParaRPr>
          </a:p>
        </p:txBody>
      </p:sp>
      <p:pic>
        <p:nvPicPr>
          <p:cNvPr id="533509" name="Picture 5"/>
          <p:cNvPicPr>
            <a:picLocks noChangeAspect="1" noChangeArrowheads="1"/>
          </p:cNvPicPr>
          <p:nvPr/>
        </p:nvPicPr>
        <p:blipFill>
          <a:blip r:embed="rId2" cstate="print"/>
          <a:srcRect/>
          <a:stretch>
            <a:fillRect/>
          </a:stretch>
        </p:blipFill>
        <p:spPr bwMode="auto">
          <a:xfrm>
            <a:off x="7881938" y="2295525"/>
            <a:ext cx="1133475" cy="1219200"/>
          </a:xfrm>
          <a:prstGeom prst="rect">
            <a:avLst/>
          </a:prstGeom>
          <a:noFill/>
          <a:ln w="9525">
            <a:noFill/>
            <a:miter lim="800000"/>
            <a:headEnd/>
            <a:tailEnd/>
          </a:ln>
          <a:effectLst/>
        </p:spPr>
      </p:pic>
    </p:spTree>
    <p:extLst>
      <p:ext uri="{BB962C8B-B14F-4D97-AF65-F5344CB8AC3E}">
        <p14:creationId xmlns:p14="http://schemas.microsoft.com/office/powerpoint/2010/main" val="13227519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3507">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3507">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33507">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33507">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3507">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33507">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33507">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33507">
                                            <p:txEl>
                                              <p:pRg st="8" end="8"/>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533509"/>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533507">
                                            <p:txEl>
                                              <p:pRg st="10" end="10"/>
                                            </p:txEl>
                                          </p:spTgt>
                                        </p:tgtEl>
                                        <p:attrNameLst>
                                          <p:attrName>style.visibility</p:attrName>
                                        </p:attrNameLst>
                                      </p:cBhvr>
                                      <p:to>
                                        <p:strVal val="visible"/>
                                      </p:to>
                                    </p:set>
                                  </p:childTnLst>
                                </p:cTn>
                              </p:par>
                            </p:childTnLst>
                          </p:cTn>
                        </p:par>
                      </p:childTnLst>
                    </p:cTn>
                  </p:par>
                  <p:par>
                    <p:cTn id="29" fill="hold">
                      <p:stCondLst>
                        <p:cond delay="indefinite"/>
                      </p:stCondLst>
                      <p:childTnLst>
                        <p:par>
                          <p:cTn id="30" fill="hold">
                            <p:stCondLst>
                              <p:cond delay="0"/>
                            </p:stCondLst>
                            <p:childTnLst>
                              <p:par>
                                <p:cTn id="31" presetID="1" presetClass="entr" presetSubtype="0" fill="hold" grpId="0" nodeType="clickEffect">
                                  <p:stCondLst>
                                    <p:cond delay="0"/>
                                  </p:stCondLst>
                                  <p:childTnLst>
                                    <p:set>
                                      <p:cBhvr>
                                        <p:cTn id="32" dur="1" fill="hold">
                                          <p:stCondLst>
                                            <p:cond delay="0"/>
                                          </p:stCondLst>
                                        </p:cTn>
                                        <p:tgtEl>
                                          <p:spTgt spid="533507">
                                            <p:txEl>
                                              <p:pRg st="12" end="12"/>
                                            </p:txEl>
                                          </p:spTgt>
                                        </p:tgtEl>
                                        <p:attrNameLst>
                                          <p:attrName>style.visibility</p:attrName>
                                        </p:attrNameLst>
                                      </p:cBhvr>
                                      <p:to>
                                        <p:strVal val="visible"/>
                                      </p:to>
                                    </p:set>
                                  </p:childTnLst>
                                </p:cTn>
                              </p:par>
                            </p:childTnLst>
                          </p:cTn>
                        </p:par>
                      </p:childTnLst>
                    </p:cTn>
                  </p:par>
                  <p:par>
                    <p:cTn id="33" fill="hold">
                      <p:stCondLst>
                        <p:cond delay="indefinite"/>
                      </p:stCondLst>
                      <p:childTnLst>
                        <p:par>
                          <p:cTn id="34" fill="hold">
                            <p:stCondLst>
                              <p:cond delay="0"/>
                            </p:stCondLst>
                            <p:childTnLst>
                              <p:par>
                                <p:cTn id="35" presetID="1" presetClass="entr" presetSubtype="0" fill="hold" grpId="0" nodeType="clickEffect">
                                  <p:stCondLst>
                                    <p:cond delay="0"/>
                                  </p:stCondLst>
                                  <p:childTnLst>
                                    <p:set>
                                      <p:cBhvr>
                                        <p:cTn id="36" dur="1" fill="hold">
                                          <p:stCondLst>
                                            <p:cond delay="0"/>
                                          </p:stCondLst>
                                        </p:cTn>
                                        <p:tgtEl>
                                          <p:spTgt spid="533507">
                                            <p:txEl>
                                              <p:pRg st="14" end="14"/>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3507" grpId="0" build="p"/>
    </p:bld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Slide Number Placeholder 11"/>
          <p:cNvSpPr>
            <a:spLocks noGrp="1"/>
          </p:cNvSpPr>
          <p:nvPr>
            <p:ph type="sldNum" sz="quarter" idx="11"/>
          </p:nvPr>
        </p:nvSpPr>
        <p:spPr/>
        <p:txBody>
          <a:bodyPr>
            <a:normAutofit fontScale="85000" lnSpcReduction="20000"/>
          </a:bodyPr>
          <a:lstStyle/>
          <a:p>
            <a:pPr>
              <a:defRPr/>
            </a:pPr>
            <a:fld id="{87BF48A6-B080-4DA0-A068-9E2CA08C90C9}" type="slidenum">
              <a:rPr lang="en-US"/>
              <a:pPr>
                <a:defRPr/>
              </a:pPr>
              <a:t>49</a:t>
            </a:fld>
            <a:endParaRPr lang="en-US"/>
          </a:p>
        </p:txBody>
      </p:sp>
      <p:pic>
        <p:nvPicPr>
          <p:cNvPr id="6" name="Picture 2" descr="scan9"/>
          <p:cNvPicPr>
            <a:picLocks noGrp="1" noChangeAspect="1" noChangeArrowheads="1"/>
          </p:cNvPicPr>
          <p:nvPr>
            <p:ph/>
          </p:nvPr>
        </p:nvPicPr>
        <p:blipFill>
          <a:blip r:embed="rId2" cstate="print"/>
          <a:srcRect/>
          <a:stretch>
            <a:fillRect/>
          </a:stretch>
        </p:blipFill>
        <p:spPr>
          <a:xfrm>
            <a:off x="1219200" y="552450"/>
            <a:ext cx="7066483" cy="6075213"/>
          </a:xfrm>
          <a:noFill/>
          <a:ln/>
        </p:spPr>
      </p:pic>
    </p:spTree>
    <p:extLst>
      <p:ext uri="{BB962C8B-B14F-4D97-AF65-F5344CB8AC3E}">
        <p14:creationId xmlns:p14="http://schemas.microsoft.com/office/powerpoint/2010/main" val="3356676892"/>
      </p:ext>
    </p:extLst>
  </p:cSld>
  <p:clrMapOvr>
    <a:masterClrMapping/>
  </p:clrMapOvr>
  <p:timing>
    <p:tnLst>
      <p:par>
        <p:cTn id="1" dur="indefinite" restart="never" nodeType="tmRoot"/>
      </p:par>
    </p:tn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092B7DE2-B46C-4244-8601-8C13A47EC2A2}" type="slidenum">
              <a:rPr lang="en-US"/>
              <a:pPr>
                <a:defRPr/>
              </a:pPr>
              <a:t>50</a:t>
            </a:fld>
            <a:endParaRPr lang="en-US"/>
          </a:p>
        </p:txBody>
      </p:sp>
      <p:sp>
        <p:nvSpPr>
          <p:cNvPr id="535554" name="Rectangle 2"/>
          <p:cNvSpPr>
            <a:spLocks noGrp="1"/>
          </p:cNvSpPr>
          <p:nvPr>
            <p:ph type="title" idx="4294967295"/>
          </p:nvPr>
        </p:nvSpPr>
        <p:spPr/>
        <p:txBody>
          <a:bodyPr/>
          <a:lstStyle/>
          <a:p>
            <a:pPr algn="ctr"/>
            <a:r>
              <a:rPr lang="en-US" dirty="0" smtClean="0">
                <a:latin typeface="Tw Cen MT" pitchFamily="34" charset="0"/>
              </a:rPr>
              <a:t>Basic Micro-finance Methodology</a:t>
            </a:r>
          </a:p>
        </p:txBody>
      </p:sp>
      <p:sp>
        <p:nvSpPr>
          <p:cNvPr id="535555" name="Rectangle 3"/>
          <p:cNvSpPr>
            <a:spLocks noGrp="1"/>
          </p:cNvSpPr>
          <p:nvPr>
            <p:ph type="body" idx="4294967295"/>
          </p:nvPr>
        </p:nvSpPr>
        <p:spPr>
          <a:xfrm>
            <a:off x="133350" y="1600200"/>
            <a:ext cx="8632825" cy="5257800"/>
          </a:xfrm>
        </p:spPr>
        <p:txBody>
          <a:bodyPr>
            <a:normAutofit fontScale="85000" lnSpcReduction="20000"/>
          </a:bodyPr>
          <a:lstStyle/>
          <a:p>
            <a:r>
              <a:rPr lang="en-US" dirty="0" smtClean="0">
                <a:latin typeface="Tw Cen MT" pitchFamily="34" charset="0"/>
              </a:rPr>
              <a:t>Borrowers self-select (choose each other) into borrower </a:t>
            </a:r>
            <a:r>
              <a:rPr lang="en-US" b="1" i="1" dirty="0" smtClean="0">
                <a:latin typeface="Tw Cen MT" pitchFamily="34" charset="0"/>
              </a:rPr>
              <a:t>groups</a:t>
            </a:r>
            <a:r>
              <a:rPr lang="en-US" dirty="0" smtClean="0">
                <a:latin typeface="Tw Cen MT" pitchFamily="34" charset="0"/>
              </a:rPr>
              <a:t> (typically 5);</a:t>
            </a:r>
          </a:p>
          <a:p>
            <a:endParaRPr lang="en-US" dirty="0" smtClean="0">
              <a:latin typeface="Tw Cen MT" pitchFamily="34" charset="0"/>
            </a:endParaRPr>
          </a:p>
          <a:p>
            <a:r>
              <a:rPr lang="en-US" b="1" i="1" dirty="0" smtClean="0">
                <a:latin typeface="Tw Cen MT" pitchFamily="34" charset="0"/>
              </a:rPr>
              <a:t>No collateral </a:t>
            </a:r>
            <a:r>
              <a:rPr lang="en-US" dirty="0" smtClean="0">
                <a:latin typeface="Tw Cen MT" pitchFamily="34" charset="0"/>
              </a:rPr>
              <a:t>is required;</a:t>
            </a:r>
          </a:p>
          <a:p>
            <a:endParaRPr lang="en-US" dirty="0" smtClean="0">
              <a:latin typeface="Tw Cen MT" pitchFamily="34" charset="0"/>
            </a:endParaRPr>
          </a:p>
          <a:p>
            <a:r>
              <a:rPr lang="en-US" dirty="0" smtClean="0">
                <a:latin typeface="Tw Cen MT" pitchFamily="34" charset="0"/>
              </a:rPr>
              <a:t>Each member is responsible for their own loan;</a:t>
            </a:r>
          </a:p>
          <a:p>
            <a:endParaRPr lang="en-US" dirty="0" smtClean="0">
              <a:latin typeface="Tw Cen MT" pitchFamily="34" charset="0"/>
            </a:endParaRPr>
          </a:p>
          <a:p>
            <a:r>
              <a:rPr lang="en-US" dirty="0" smtClean="0">
                <a:latin typeface="Tw Cen MT" pitchFamily="34" charset="0"/>
              </a:rPr>
              <a:t>But…if one member doesn’t repay, the entire group is denied access to loans in the future (</a:t>
            </a:r>
            <a:r>
              <a:rPr lang="en-US" b="1" i="1" dirty="0" smtClean="0">
                <a:latin typeface="Tw Cen MT" pitchFamily="34" charset="0"/>
              </a:rPr>
              <a:t>joint liability</a:t>
            </a:r>
            <a:r>
              <a:rPr lang="en-US" dirty="0" smtClean="0">
                <a:latin typeface="Tw Cen MT" pitchFamily="34" charset="0"/>
              </a:rPr>
              <a:t>);</a:t>
            </a:r>
          </a:p>
          <a:p>
            <a:endParaRPr lang="en-US" dirty="0" smtClean="0">
              <a:latin typeface="Tw Cen MT" pitchFamily="34" charset="0"/>
            </a:endParaRPr>
          </a:p>
          <a:p>
            <a:r>
              <a:rPr lang="en-US" dirty="0" smtClean="0">
                <a:latin typeface="Tw Cen MT" pitchFamily="34" charset="0"/>
              </a:rPr>
              <a:t>Loan repayments made jointly and with </a:t>
            </a:r>
            <a:r>
              <a:rPr lang="en-US" b="1" i="1" dirty="0" smtClean="0">
                <a:latin typeface="Tw Cen MT" pitchFamily="34" charset="0"/>
              </a:rPr>
              <a:t>high frequency </a:t>
            </a:r>
            <a:r>
              <a:rPr lang="en-US" dirty="0" smtClean="0">
                <a:latin typeface="Tw Cen MT" pitchFamily="34" charset="0"/>
              </a:rPr>
              <a:t>(typically weekly or monthly);</a:t>
            </a:r>
          </a:p>
          <a:p>
            <a:endParaRPr lang="en-US" dirty="0" smtClean="0">
              <a:latin typeface="Tw Cen MT" pitchFamily="34" charset="0"/>
            </a:endParaRPr>
          </a:p>
          <a:p>
            <a:r>
              <a:rPr lang="en-US" dirty="0" smtClean="0">
                <a:latin typeface="Tw Cen MT" pitchFamily="34" charset="0"/>
              </a:rPr>
              <a:t>In case of </a:t>
            </a:r>
            <a:r>
              <a:rPr lang="en-US" dirty="0" err="1" smtClean="0">
                <a:latin typeface="Tw Cen MT" pitchFamily="34" charset="0"/>
              </a:rPr>
              <a:t>Grameen</a:t>
            </a:r>
            <a:r>
              <a:rPr lang="en-US" dirty="0" smtClean="0">
                <a:latin typeface="Tw Cen MT" pitchFamily="34" charset="0"/>
              </a:rPr>
              <a:t>, many other social components…</a:t>
            </a:r>
          </a:p>
        </p:txBody>
      </p:sp>
    </p:spTree>
    <p:extLst>
      <p:ext uri="{BB962C8B-B14F-4D97-AF65-F5344CB8AC3E}">
        <p14:creationId xmlns:p14="http://schemas.microsoft.com/office/powerpoint/2010/main" val="4715785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555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555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5555">
                                            <p:txEl>
                                              <p:pRg st="4" end="4"/>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35555">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35555">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3555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5555" grpId="0" build="p"/>
    </p:bld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BE5679F6-2CD9-4E83-9167-3C82D1480627}" type="slidenum">
              <a:rPr lang="en-US"/>
              <a:pPr>
                <a:defRPr/>
              </a:pPr>
              <a:t>51</a:t>
            </a:fld>
            <a:endParaRPr lang="en-US"/>
          </a:p>
        </p:txBody>
      </p:sp>
      <p:sp>
        <p:nvSpPr>
          <p:cNvPr id="531458" name="Rectangle 2"/>
          <p:cNvSpPr>
            <a:spLocks noGrp="1"/>
          </p:cNvSpPr>
          <p:nvPr>
            <p:ph type="title" idx="4294967295"/>
          </p:nvPr>
        </p:nvSpPr>
        <p:spPr>
          <a:xfrm>
            <a:off x="0" y="152400"/>
            <a:ext cx="9144000" cy="685800"/>
          </a:xfrm>
        </p:spPr>
        <p:txBody>
          <a:bodyPr/>
          <a:lstStyle/>
          <a:p>
            <a:pPr algn="ctr"/>
            <a:r>
              <a:rPr lang="en-US" sz="4000" smtClean="0">
                <a:latin typeface="Tw Cen MT" pitchFamily="34" charset="0"/>
              </a:rPr>
              <a:t>The Economic Logic behind Micro-Credit</a:t>
            </a:r>
          </a:p>
        </p:txBody>
      </p:sp>
      <p:sp>
        <p:nvSpPr>
          <p:cNvPr id="531459" name="Rectangle 3"/>
          <p:cNvSpPr>
            <a:spLocks noGrp="1"/>
          </p:cNvSpPr>
          <p:nvPr>
            <p:ph type="body" idx="4294967295"/>
          </p:nvPr>
        </p:nvSpPr>
        <p:spPr>
          <a:xfrm>
            <a:off x="1" y="1609725"/>
            <a:ext cx="8686800" cy="5248275"/>
          </a:xfrm>
        </p:spPr>
        <p:txBody>
          <a:bodyPr>
            <a:normAutofit fontScale="92500" lnSpcReduction="20000"/>
          </a:bodyPr>
          <a:lstStyle/>
          <a:p>
            <a:pPr>
              <a:lnSpc>
                <a:spcPct val="90000"/>
              </a:lnSpc>
            </a:pPr>
            <a:r>
              <a:rPr lang="en-US" sz="2100" dirty="0" smtClean="0">
                <a:latin typeface="Tw Cen MT" pitchFamily="34" charset="0"/>
              </a:rPr>
              <a:t>How does </a:t>
            </a:r>
            <a:r>
              <a:rPr lang="en-US" sz="2100" dirty="0" err="1" smtClean="0">
                <a:latin typeface="Tw Cen MT" pitchFamily="34" charset="0"/>
              </a:rPr>
              <a:t>Grameen</a:t>
            </a:r>
            <a:r>
              <a:rPr lang="en-US" sz="2100" dirty="0" smtClean="0">
                <a:latin typeface="Tw Cen MT" pitchFamily="34" charset="0"/>
              </a:rPr>
              <a:t>-style micro-credit address asymmetric information problems?</a:t>
            </a:r>
          </a:p>
          <a:p>
            <a:pPr>
              <a:lnSpc>
                <a:spcPct val="90000"/>
              </a:lnSpc>
            </a:pPr>
            <a:endParaRPr lang="en-US" sz="2100" dirty="0" smtClean="0">
              <a:latin typeface="Tw Cen MT" pitchFamily="34" charset="0"/>
            </a:endParaRPr>
          </a:p>
          <a:p>
            <a:pPr>
              <a:lnSpc>
                <a:spcPct val="90000"/>
              </a:lnSpc>
            </a:pPr>
            <a:r>
              <a:rPr lang="en-US" sz="2100" u="sng" dirty="0" smtClean="0">
                <a:latin typeface="Tw Cen MT" pitchFamily="34" charset="0"/>
              </a:rPr>
              <a:t>Self-selection</a:t>
            </a:r>
            <a:r>
              <a:rPr lang="en-US" sz="2100" dirty="0" smtClean="0">
                <a:latin typeface="Tw Cen MT" pitchFamily="34" charset="0"/>
              </a:rPr>
              <a:t> into borrower groups: Utilize member information advantage to address Adverse Selection;</a:t>
            </a:r>
          </a:p>
          <a:p>
            <a:pPr lvl="1">
              <a:lnSpc>
                <a:spcPct val="90000"/>
              </a:lnSpc>
            </a:pPr>
            <a:r>
              <a:rPr lang="en-US" sz="1800" dirty="0" smtClean="0">
                <a:latin typeface="Tw Cen MT" pitchFamily="34" charset="0"/>
              </a:rPr>
              <a:t>Good types choose other good types.  Thus they pay a lower “effective” interest rate because there is lower probability that they have to cover for somebody.</a:t>
            </a:r>
          </a:p>
          <a:p>
            <a:pPr lvl="1">
              <a:lnSpc>
                <a:spcPct val="90000"/>
              </a:lnSpc>
            </a:pPr>
            <a:r>
              <a:rPr lang="en-US" sz="1800" dirty="0" smtClean="0">
                <a:latin typeface="Tw Cen MT" pitchFamily="34" charset="0"/>
              </a:rPr>
              <a:t>Bad types are left with other bad types.  They pay a higher “effective” interest.</a:t>
            </a:r>
          </a:p>
          <a:p>
            <a:pPr lvl="1">
              <a:lnSpc>
                <a:spcPct val="90000"/>
              </a:lnSpc>
            </a:pPr>
            <a:r>
              <a:rPr lang="en-US" sz="1800" dirty="0" smtClean="0">
                <a:latin typeface="Tw Cen MT" pitchFamily="34" charset="0"/>
              </a:rPr>
              <a:t>The (single) interest rate charged to all groups is lower than the interest rate the lender would have to charge on loans to individual borrowers. (because even in “bad” groups, members cover each other)</a:t>
            </a:r>
          </a:p>
          <a:p>
            <a:pPr lvl="1">
              <a:lnSpc>
                <a:spcPct val="90000"/>
              </a:lnSpc>
            </a:pPr>
            <a:r>
              <a:rPr lang="en-US" sz="1800" dirty="0" smtClean="0">
                <a:latin typeface="Tw Cen MT" pitchFamily="34" charset="0"/>
              </a:rPr>
              <a:t>Thus, the lower interest rate allows Good types to stay in the market.</a:t>
            </a:r>
          </a:p>
          <a:p>
            <a:pPr>
              <a:lnSpc>
                <a:spcPct val="90000"/>
              </a:lnSpc>
            </a:pPr>
            <a:endParaRPr lang="en-US" sz="2100" dirty="0" smtClean="0">
              <a:latin typeface="Tw Cen MT" pitchFamily="34" charset="0"/>
            </a:endParaRPr>
          </a:p>
          <a:p>
            <a:pPr>
              <a:lnSpc>
                <a:spcPct val="90000"/>
              </a:lnSpc>
            </a:pPr>
            <a:r>
              <a:rPr lang="en-US" sz="2100" u="sng" dirty="0" smtClean="0">
                <a:latin typeface="Tw Cen MT" pitchFamily="34" charset="0"/>
              </a:rPr>
              <a:t>Joint liability</a:t>
            </a:r>
            <a:r>
              <a:rPr lang="en-US" sz="2100" dirty="0" smtClean="0">
                <a:latin typeface="Tw Cen MT" pitchFamily="34" charset="0"/>
              </a:rPr>
              <a:t>:  Provide incentives for members to monitor themselves and, again, take advantage of members access to information about each others’ actions &amp; ability to punish (social sanctions).  This combination helps address Moral Hazard.</a:t>
            </a:r>
          </a:p>
          <a:p>
            <a:pPr>
              <a:lnSpc>
                <a:spcPct val="90000"/>
              </a:lnSpc>
            </a:pPr>
            <a:endParaRPr lang="en-US" sz="2100" dirty="0" smtClean="0">
              <a:latin typeface="Tw Cen MT" pitchFamily="34" charset="0"/>
            </a:endParaRPr>
          </a:p>
          <a:p>
            <a:pPr>
              <a:lnSpc>
                <a:spcPct val="90000"/>
              </a:lnSpc>
            </a:pPr>
            <a:r>
              <a:rPr lang="en-US" sz="2100" u="sng" dirty="0" smtClean="0">
                <a:latin typeface="Tw Cen MT" pitchFamily="34" charset="0"/>
              </a:rPr>
              <a:t>Bottom Line</a:t>
            </a:r>
            <a:r>
              <a:rPr lang="en-US" sz="2100" dirty="0" smtClean="0">
                <a:latin typeface="Tw Cen MT" pitchFamily="34" charset="0"/>
              </a:rPr>
              <a:t>: Micro-Lenders design contracts that take advantage of borrowers’ information advantages.</a:t>
            </a:r>
          </a:p>
          <a:p>
            <a:pPr lvl="1">
              <a:lnSpc>
                <a:spcPct val="90000"/>
              </a:lnSpc>
            </a:pPr>
            <a:r>
              <a:rPr lang="en-US" sz="1800" dirty="0" smtClean="0">
                <a:latin typeface="Tw Cen MT" pitchFamily="34" charset="0"/>
              </a:rPr>
              <a:t>Contracts are designed so that borrowers themselves have incentives to overcome the asymmetric information problems that banks are not able to overcome.</a:t>
            </a:r>
          </a:p>
          <a:p>
            <a:pPr lvl="1">
              <a:lnSpc>
                <a:spcPct val="90000"/>
              </a:lnSpc>
            </a:pPr>
            <a:endParaRPr lang="en-US" sz="2000" dirty="0" smtClean="0">
              <a:latin typeface="Tw Cen MT" pitchFamily="34" charset="0"/>
            </a:endParaRPr>
          </a:p>
        </p:txBody>
      </p:sp>
    </p:spTree>
    <p:extLst>
      <p:ext uri="{BB962C8B-B14F-4D97-AF65-F5344CB8AC3E}">
        <p14:creationId xmlns:p14="http://schemas.microsoft.com/office/powerpoint/2010/main" val="19809195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145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1459">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31459">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531459">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1459">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31459">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31459">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31459">
                                            <p:txEl>
                                              <p:pRg st="10" end="10"/>
                                            </p:txEl>
                                          </p:spTgt>
                                        </p:tgtEl>
                                        <p:attrNameLst>
                                          <p:attrName>style.visibility</p:attrName>
                                        </p:attrNameLst>
                                      </p:cBhvr>
                                      <p:to>
                                        <p:strVal val="visible"/>
                                      </p:to>
                                    </p:set>
                                  </p:childTnLst>
                                </p:cTn>
                              </p:par>
                              <p:par>
                                <p:cTn id="27" presetID="1" presetClass="entr" presetSubtype="0" fill="hold" grpId="0" nodeType="withEffect">
                                  <p:stCondLst>
                                    <p:cond delay="0"/>
                                  </p:stCondLst>
                                  <p:childTnLst>
                                    <p:set>
                                      <p:cBhvr>
                                        <p:cTn id="28" dur="1" fill="hold">
                                          <p:stCondLst>
                                            <p:cond delay="0"/>
                                          </p:stCondLst>
                                        </p:cTn>
                                        <p:tgtEl>
                                          <p:spTgt spid="531459">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1459" grpId="0" build="p"/>
    </p:bldLst>
  </p:timing>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7925803F-BE73-4229-A871-B124A16D669F}" type="slidenum">
              <a:rPr lang="en-US"/>
              <a:pPr>
                <a:defRPr/>
              </a:pPr>
              <a:t>52</a:t>
            </a:fld>
            <a:endParaRPr lang="en-US"/>
          </a:p>
        </p:txBody>
      </p:sp>
      <p:sp>
        <p:nvSpPr>
          <p:cNvPr id="539650" name="Rectangle 2"/>
          <p:cNvSpPr>
            <a:spLocks noGrp="1"/>
          </p:cNvSpPr>
          <p:nvPr>
            <p:ph type="title" idx="4294967295"/>
          </p:nvPr>
        </p:nvSpPr>
        <p:spPr/>
        <p:txBody>
          <a:bodyPr/>
          <a:lstStyle/>
          <a:p>
            <a:pPr algn="ctr"/>
            <a:r>
              <a:rPr lang="en-US" dirty="0" smtClean="0">
                <a:latin typeface="Tw Cen MT" pitchFamily="34" charset="0"/>
              </a:rPr>
              <a:t>Limitations &amp; Critiques of </a:t>
            </a:r>
            <a:br>
              <a:rPr lang="en-US" dirty="0" smtClean="0">
                <a:latin typeface="Tw Cen MT" pitchFamily="34" charset="0"/>
              </a:rPr>
            </a:br>
            <a:r>
              <a:rPr lang="en-US" dirty="0" smtClean="0">
                <a:latin typeface="Tw Cen MT" pitchFamily="34" charset="0"/>
              </a:rPr>
              <a:t>Micro-credit</a:t>
            </a:r>
          </a:p>
        </p:txBody>
      </p:sp>
      <p:sp>
        <p:nvSpPr>
          <p:cNvPr id="539651" name="Rectangle 3"/>
          <p:cNvSpPr>
            <a:spLocks noGrp="1"/>
          </p:cNvSpPr>
          <p:nvPr>
            <p:ph type="body" idx="4294967295"/>
          </p:nvPr>
        </p:nvSpPr>
        <p:spPr>
          <a:xfrm>
            <a:off x="123825" y="1600200"/>
            <a:ext cx="8642350" cy="5011738"/>
          </a:xfrm>
        </p:spPr>
        <p:txBody>
          <a:bodyPr>
            <a:normAutofit fontScale="92500" lnSpcReduction="20000"/>
          </a:bodyPr>
          <a:lstStyle/>
          <a:p>
            <a:pPr>
              <a:lnSpc>
                <a:spcPct val="90000"/>
              </a:lnSpc>
            </a:pPr>
            <a:r>
              <a:rPr lang="en-US" sz="3000" dirty="0" smtClean="0">
                <a:latin typeface="Tw Cen MT" pitchFamily="34" charset="0"/>
              </a:rPr>
              <a:t>It’s really hard to do!</a:t>
            </a:r>
          </a:p>
          <a:p>
            <a:pPr lvl="1">
              <a:lnSpc>
                <a:spcPct val="90000"/>
              </a:lnSpc>
            </a:pPr>
            <a:r>
              <a:rPr lang="en-US" sz="2000" dirty="0" smtClean="0">
                <a:latin typeface="Tw Cen MT" pitchFamily="34" charset="0"/>
              </a:rPr>
              <a:t>For every </a:t>
            </a:r>
            <a:r>
              <a:rPr lang="en-US" sz="2000" dirty="0" err="1" smtClean="0">
                <a:latin typeface="Tw Cen MT" pitchFamily="34" charset="0"/>
              </a:rPr>
              <a:t>Grameen</a:t>
            </a:r>
            <a:r>
              <a:rPr lang="en-US" sz="2000" dirty="0" smtClean="0">
                <a:latin typeface="Tw Cen MT" pitchFamily="34" charset="0"/>
              </a:rPr>
              <a:t>-style success, there are 10 failures.</a:t>
            </a:r>
          </a:p>
          <a:p>
            <a:pPr lvl="1">
              <a:lnSpc>
                <a:spcPct val="90000"/>
              </a:lnSpc>
            </a:pPr>
            <a:r>
              <a:rPr lang="en-US" sz="2000" dirty="0" smtClean="0">
                <a:latin typeface="Tw Cen MT" pitchFamily="34" charset="0"/>
              </a:rPr>
              <a:t>Lack of human capital, corruption, …</a:t>
            </a:r>
          </a:p>
          <a:p>
            <a:pPr lvl="1">
              <a:lnSpc>
                <a:spcPct val="90000"/>
              </a:lnSpc>
            </a:pPr>
            <a:endParaRPr lang="en-US" sz="2000" dirty="0" smtClean="0">
              <a:latin typeface="Tw Cen MT" pitchFamily="34" charset="0"/>
            </a:endParaRPr>
          </a:p>
          <a:p>
            <a:pPr>
              <a:lnSpc>
                <a:spcPct val="90000"/>
              </a:lnSpc>
            </a:pPr>
            <a:r>
              <a:rPr lang="en-US" sz="3000" dirty="0" smtClean="0">
                <a:latin typeface="Tw Cen MT" pitchFamily="34" charset="0"/>
              </a:rPr>
              <a:t>It’s expensive!  Average interest rates = 30 – 40%</a:t>
            </a:r>
          </a:p>
          <a:p>
            <a:pPr lvl="1">
              <a:lnSpc>
                <a:spcPct val="90000"/>
              </a:lnSpc>
            </a:pPr>
            <a:r>
              <a:rPr lang="en-US" sz="2100" dirty="0">
                <a:latin typeface="Tw Cen MT" pitchFamily="34" charset="0"/>
              </a:rPr>
              <a:t>Most success stories have needed subsidies (sometimes large) to get </a:t>
            </a:r>
            <a:r>
              <a:rPr lang="en-US" sz="2100" dirty="0" smtClean="0">
                <a:latin typeface="Tw Cen MT" pitchFamily="34" charset="0"/>
              </a:rPr>
              <a:t>started</a:t>
            </a:r>
            <a:endParaRPr lang="en-US" sz="2100" dirty="0">
              <a:latin typeface="Tw Cen MT" pitchFamily="34" charset="0"/>
            </a:endParaRPr>
          </a:p>
          <a:p>
            <a:pPr lvl="1">
              <a:lnSpc>
                <a:spcPct val="90000"/>
              </a:lnSpc>
            </a:pPr>
            <a:r>
              <a:rPr lang="en-US" sz="2000" dirty="0" smtClean="0">
                <a:latin typeface="Tw Cen MT" pitchFamily="34" charset="0"/>
              </a:rPr>
              <a:t>This cost is often not factored in.  Is it best use of scarce public money?</a:t>
            </a:r>
          </a:p>
          <a:p>
            <a:pPr lvl="1">
              <a:lnSpc>
                <a:spcPct val="90000"/>
              </a:lnSpc>
            </a:pPr>
            <a:endParaRPr lang="en-US" sz="2000" dirty="0" smtClean="0">
              <a:latin typeface="Tw Cen MT" pitchFamily="34" charset="0"/>
            </a:endParaRPr>
          </a:p>
          <a:p>
            <a:pPr>
              <a:lnSpc>
                <a:spcPct val="90000"/>
              </a:lnSpc>
            </a:pPr>
            <a:r>
              <a:rPr lang="en-US" sz="3000" dirty="0" smtClean="0">
                <a:latin typeface="Tw Cen MT" pitchFamily="34" charset="0"/>
              </a:rPr>
              <a:t>Very susceptible to covariate shocks (drought, flood).</a:t>
            </a:r>
          </a:p>
          <a:p>
            <a:pPr>
              <a:lnSpc>
                <a:spcPct val="90000"/>
              </a:lnSpc>
            </a:pPr>
            <a:endParaRPr lang="en-US" sz="2100" dirty="0" smtClean="0">
              <a:latin typeface="Tw Cen MT" pitchFamily="34" charset="0"/>
            </a:endParaRPr>
          </a:p>
          <a:p>
            <a:pPr>
              <a:lnSpc>
                <a:spcPct val="90000"/>
              </a:lnSpc>
            </a:pPr>
            <a:r>
              <a:rPr lang="en-US" sz="3000" dirty="0" smtClean="0">
                <a:latin typeface="Tw Cen MT" pitchFamily="34" charset="0"/>
              </a:rPr>
              <a:t>Built-in problem with borrower “graduation”.</a:t>
            </a:r>
          </a:p>
          <a:p>
            <a:pPr>
              <a:lnSpc>
                <a:spcPct val="90000"/>
              </a:lnSpc>
            </a:pPr>
            <a:endParaRPr lang="en-US" sz="2100" dirty="0" smtClean="0">
              <a:latin typeface="Tw Cen MT" pitchFamily="34" charset="0"/>
            </a:endParaRPr>
          </a:p>
          <a:p>
            <a:pPr>
              <a:lnSpc>
                <a:spcPct val="90000"/>
              </a:lnSpc>
            </a:pPr>
            <a:r>
              <a:rPr lang="en-US" sz="3000" dirty="0" smtClean="0">
                <a:latin typeface="Tw Cen MT" pitchFamily="34" charset="0"/>
              </a:rPr>
              <a:t>Is it really addressing deeper/structural causes of poverty? </a:t>
            </a:r>
          </a:p>
          <a:p>
            <a:pPr lvl="1">
              <a:lnSpc>
                <a:spcPct val="90000"/>
              </a:lnSpc>
            </a:pPr>
            <a:r>
              <a:rPr lang="en-US" sz="1800" dirty="0" smtClean="0">
                <a:latin typeface="Tw Cen MT" pitchFamily="34" charset="0"/>
              </a:rPr>
              <a:t>(inequality, lack of infrastructure, poor education systems, poor health care systems…)</a:t>
            </a:r>
          </a:p>
        </p:txBody>
      </p:sp>
    </p:spTree>
    <p:extLst>
      <p:ext uri="{BB962C8B-B14F-4D97-AF65-F5344CB8AC3E}">
        <p14:creationId xmlns:p14="http://schemas.microsoft.com/office/powerpoint/2010/main" val="3432554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9651">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39651">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39651">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9651">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539651">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539651">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39651">
                                            <p:txEl>
                                              <p:pRg st="8" end="8"/>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39651">
                                            <p:txEl>
                                              <p:pRg st="10" end="10"/>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39651">
                                            <p:txEl>
                                              <p:pRg st="12" end="12"/>
                                            </p:txEl>
                                          </p:spTgt>
                                        </p:tgtEl>
                                        <p:attrNameLst>
                                          <p:attrName>style.visibility</p:attrName>
                                        </p:attrNameLst>
                                      </p:cBhvr>
                                      <p:to>
                                        <p:strVal val="visible"/>
                                      </p:to>
                                    </p:set>
                                  </p:childTnLst>
                                </p:cTn>
                              </p:par>
                              <p:par>
                                <p:cTn id="31" presetID="1" presetClass="entr" presetSubtype="0" fill="hold" grpId="0" nodeType="withEffect">
                                  <p:stCondLst>
                                    <p:cond delay="0"/>
                                  </p:stCondLst>
                                  <p:childTnLst>
                                    <p:set>
                                      <p:cBhvr>
                                        <p:cTn id="32" dur="1" fill="hold">
                                          <p:stCondLst>
                                            <p:cond delay="0"/>
                                          </p:stCondLst>
                                        </p:cTn>
                                        <p:tgtEl>
                                          <p:spTgt spid="539651">
                                            <p:txEl>
                                              <p:pRg st="13" end="13"/>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9651" grpId="0" build="p"/>
    </p:bldLst>
  </p:timing>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08000" y="1733550"/>
            <a:ext cx="8153400" cy="1390650"/>
          </a:xfrm>
        </p:spPr>
        <p:txBody>
          <a:bodyPr/>
          <a:lstStyle/>
          <a:p>
            <a:pPr algn="ctr"/>
            <a:r>
              <a:rPr lang="en-US" dirty="0" smtClean="0"/>
              <a:t>Where Risks Are Large, It Might Take Insurance to Get Credit</a:t>
            </a:r>
            <a:endParaRPr lang="en-US" dirty="0"/>
          </a:p>
        </p:txBody>
      </p:sp>
      <p:sp>
        <p:nvSpPr>
          <p:cNvPr id="7" name="Slide Number Placeholder 6"/>
          <p:cNvSpPr>
            <a:spLocks noGrp="1"/>
          </p:cNvSpPr>
          <p:nvPr>
            <p:ph type="sldNum" sz="quarter" idx="11"/>
          </p:nvPr>
        </p:nvSpPr>
        <p:spPr/>
        <p:txBody>
          <a:bodyPr>
            <a:normAutofit fontScale="85000" lnSpcReduction="20000"/>
          </a:bodyPr>
          <a:lstStyle/>
          <a:p>
            <a:pPr>
              <a:defRPr/>
            </a:pPr>
            <a:fld id="{E02371F3-98F5-4D89-B183-69953302EF47}" type="slidenum">
              <a:rPr lang="en-US" smtClean="0"/>
              <a:pPr>
                <a:defRPr/>
              </a:pPr>
              <a:t>53</a:t>
            </a:fld>
            <a:endParaRPr lang="en-US"/>
          </a:p>
        </p:txBody>
      </p:sp>
    </p:spTree>
    <p:extLst>
      <p:ext uri="{BB962C8B-B14F-4D97-AF65-F5344CB8AC3E}">
        <p14:creationId xmlns:p14="http://schemas.microsoft.com/office/powerpoint/2010/main" val="3256640116"/>
      </p:ext>
    </p:extLst>
  </p:cSld>
  <p:clrMapOvr>
    <a:masterClrMapping/>
  </p:clrMapOvr>
  <p:timing>
    <p:tnLst>
      <p:par>
        <p:cTn id="1" dur="indefinite" restart="never" nodeType="tmRoot"/>
      </p:par>
    </p:tn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8DAA7728-6C1B-41E9-87DB-0443B8F94608}" type="slidenum">
              <a:rPr lang="en-US"/>
              <a:pPr>
                <a:defRPr/>
              </a:pPr>
              <a:t>54</a:t>
            </a:fld>
            <a:endParaRPr lang="en-US"/>
          </a:p>
        </p:txBody>
      </p:sp>
      <p:sp>
        <p:nvSpPr>
          <p:cNvPr id="49154" name="Rectangle 2"/>
          <p:cNvSpPr>
            <a:spLocks noGrp="1"/>
          </p:cNvSpPr>
          <p:nvPr>
            <p:ph type="title" idx="4294967295"/>
          </p:nvPr>
        </p:nvSpPr>
        <p:spPr>
          <a:xfrm>
            <a:off x="609600" y="228600"/>
            <a:ext cx="8153400" cy="620713"/>
          </a:xfrm>
        </p:spPr>
        <p:txBody>
          <a:bodyPr/>
          <a:lstStyle/>
          <a:p>
            <a:pPr algn="ctr"/>
            <a:r>
              <a:rPr lang="en-US" sz="3600" dirty="0" smtClean="0">
                <a:latin typeface="Tw Cen MT" pitchFamily="34" charset="0"/>
              </a:rPr>
              <a:t>Informal Risk Sharing Arrangements</a:t>
            </a:r>
            <a:br>
              <a:rPr lang="en-US" sz="3600" dirty="0" smtClean="0">
                <a:latin typeface="Tw Cen MT" pitchFamily="34" charset="0"/>
              </a:rPr>
            </a:br>
            <a:r>
              <a:rPr lang="en-US" sz="3600" dirty="0" smtClean="0">
                <a:latin typeface="Tw Cen MT" pitchFamily="34" charset="0"/>
              </a:rPr>
              <a:t>(IRSA)</a:t>
            </a:r>
          </a:p>
        </p:txBody>
      </p:sp>
      <p:sp>
        <p:nvSpPr>
          <p:cNvPr id="576515" name="Rectangle 3"/>
          <p:cNvSpPr>
            <a:spLocks noGrp="1"/>
          </p:cNvSpPr>
          <p:nvPr>
            <p:ph type="body" idx="4294967295"/>
          </p:nvPr>
        </p:nvSpPr>
        <p:spPr>
          <a:xfrm>
            <a:off x="228600" y="1733550"/>
            <a:ext cx="8610600" cy="4743450"/>
          </a:xfrm>
        </p:spPr>
        <p:txBody>
          <a:bodyPr/>
          <a:lstStyle/>
          <a:p>
            <a:pPr>
              <a:lnSpc>
                <a:spcPct val="90000"/>
              </a:lnSpc>
            </a:pPr>
            <a:r>
              <a:rPr lang="en-US" sz="2800" dirty="0" smtClean="0">
                <a:latin typeface="Tw Cen MT" pitchFamily="34" charset="0"/>
              </a:rPr>
              <a:t>Local people (family, friends, villagers) have good information about each others’</a:t>
            </a:r>
          </a:p>
          <a:p>
            <a:pPr lvl="1">
              <a:lnSpc>
                <a:spcPct val="90000"/>
              </a:lnSpc>
            </a:pPr>
            <a:r>
              <a:rPr lang="en-US" sz="2800" dirty="0" smtClean="0">
                <a:latin typeface="Tw Cen MT" pitchFamily="34" charset="0"/>
              </a:rPr>
              <a:t>Types</a:t>
            </a:r>
          </a:p>
          <a:p>
            <a:pPr lvl="1">
              <a:lnSpc>
                <a:spcPct val="90000"/>
              </a:lnSpc>
            </a:pPr>
            <a:r>
              <a:rPr lang="en-US" sz="2800" dirty="0" smtClean="0">
                <a:latin typeface="Tw Cen MT" pitchFamily="34" charset="0"/>
              </a:rPr>
              <a:t>Actions (</a:t>
            </a:r>
            <a:r>
              <a:rPr lang="en-US" sz="2800" dirty="0">
                <a:latin typeface="Tw Cen MT" pitchFamily="34" charset="0"/>
              </a:rPr>
              <a:t>Similar logic as </a:t>
            </a:r>
            <a:r>
              <a:rPr lang="en-US" sz="2800" dirty="0" smtClean="0">
                <a:latin typeface="Tw Cen MT" pitchFamily="34" charset="0"/>
              </a:rPr>
              <a:t>micro-finance)</a:t>
            </a:r>
          </a:p>
          <a:p>
            <a:pPr>
              <a:lnSpc>
                <a:spcPct val="90000"/>
              </a:lnSpc>
            </a:pPr>
            <a:r>
              <a:rPr lang="en-US" sz="2800" dirty="0" smtClean="0">
                <a:latin typeface="Tw Cen MT" pitchFamily="34" charset="0"/>
              </a:rPr>
              <a:t>Thus they can insure each other (I help you if your crop fails)</a:t>
            </a:r>
          </a:p>
          <a:p>
            <a:r>
              <a:rPr lang="en-US" sz="2800" dirty="0" smtClean="0">
                <a:latin typeface="Tw Cen MT" pitchFamily="34" charset="0"/>
              </a:rPr>
              <a:t>Limitations:</a:t>
            </a:r>
          </a:p>
          <a:p>
            <a:pPr lvl="1"/>
            <a:r>
              <a:rPr lang="en-US" sz="2800" dirty="0" smtClean="0">
                <a:latin typeface="Tw Cen MT" pitchFamily="34" charset="0"/>
              </a:rPr>
              <a:t>Information </a:t>
            </a:r>
            <a:r>
              <a:rPr lang="en-US" sz="2800" dirty="0">
                <a:latin typeface="Tw Cen MT" pitchFamily="34" charset="0"/>
              </a:rPr>
              <a:t>is not perfect</a:t>
            </a:r>
            <a:r>
              <a:rPr lang="en-US" sz="2800" dirty="0" smtClean="0">
                <a:latin typeface="Tw Cen MT" pitchFamily="34" charset="0"/>
              </a:rPr>
              <a:t>; enforcement </a:t>
            </a:r>
            <a:r>
              <a:rPr lang="en-US" sz="2800" dirty="0">
                <a:latin typeface="Tw Cen MT" pitchFamily="34" charset="0"/>
              </a:rPr>
              <a:t>can be a </a:t>
            </a:r>
            <a:r>
              <a:rPr lang="en-US" sz="2800" dirty="0" smtClean="0">
                <a:latin typeface="Tw Cen MT" pitchFamily="34" charset="0"/>
              </a:rPr>
              <a:t>problem</a:t>
            </a:r>
          </a:p>
          <a:p>
            <a:pPr lvl="1"/>
            <a:r>
              <a:rPr lang="en-US" sz="2800" dirty="0">
                <a:latin typeface="Tw Cen MT" pitchFamily="34" charset="0"/>
              </a:rPr>
              <a:t>G</a:t>
            </a:r>
            <a:r>
              <a:rPr lang="en-US" sz="2800" dirty="0" smtClean="0">
                <a:latin typeface="Tw Cen MT" pitchFamily="34" charset="0"/>
              </a:rPr>
              <a:t>ood </a:t>
            </a:r>
            <a:r>
              <a:rPr lang="en-US" sz="2800" dirty="0">
                <a:latin typeface="Tw Cen MT" pitchFamily="34" charset="0"/>
              </a:rPr>
              <a:t>for </a:t>
            </a:r>
            <a:r>
              <a:rPr lang="en-US" sz="2800" i="1" dirty="0">
                <a:latin typeface="Tw Cen MT" pitchFamily="34" charset="0"/>
              </a:rPr>
              <a:t>idiosyncratic</a:t>
            </a:r>
            <a:r>
              <a:rPr lang="en-US" sz="2800" dirty="0">
                <a:latin typeface="Tw Cen MT" pitchFamily="34" charset="0"/>
              </a:rPr>
              <a:t> risks but not very useful against </a:t>
            </a:r>
            <a:r>
              <a:rPr lang="en-US" sz="2800" i="1" dirty="0">
                <a:latin typeface="Tw Cen MT" pitchFamily="34" charset="0"/>
              </a:rPr>
              <a:t>covariate</a:t>
            </a:r>
            <a:r>
              <a:rPr lang="en-US" sz="2800" dirty="0">
                <a:latin typeface="Tw Cen MT" pitchFamily="34" charset="0"/>
              </a:rPr>
              <a:t> </a:t>
            </a:r>
            <a:r>
              <a:rPr lang="en-US" sz="2800" dirty="0" smtClean="0">
                <a:latin typeface="Tw Cen MT" pitchFamily="34" charset="0"/>
              </a:rPr>
              <a:t>risks (earthquakes, droughts, floods; why?)</a:t>
            </a:r>
            <a:endParaRPr lang="en-US" sz="2800" dirty="0">
              <a:latin typeface="Tw Cen MT" pitchFamily="34" charset="0"/>
            </a:endParaRPr>
          </a:p>
          <a:p>
            <a:pPr>
              <a:lnSpc>
                <a:spcPct val="90000"/>
              </a:lnSpc>
            </a:pPr>
            <a:endParaRPr lang="en-US" sz="2500" dirty="0" smtClean="0">
              <a:latin typeface="Tw Cen MT" pitchFamily="34" charset="0"/>
            </a:endParaRPr>
          </a:p>
        </p:txBody>
      </p:sp>
    </p:spTree>
    <p:extLst>
      <p:ext uri="{BB962C8B-B14F-4D97-AF65-F5344CB8AC3E}">
        <p14:creationId xmlns:p14="http://schemas.microsoft.com/office/powerpoint/2010/main" val="28287569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7651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7651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576515">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76515">
                                            <p:txEl>
                                              <p:pRg st="3" end="3"/>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76515">
                                            <p:txEl>
                                              <p:pRg st="4" end="4"/>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576515">
                                            <p:txEl>
                                              <p:pRg st="5" end="5"/>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576515">
                                            <p:txEl>
                                              <p:pRg st="6" end="6"/>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76515" grpId="0" build="p"/>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normAutofit fontScale="85000" lnSpcReduction="20000"/>
          </a:bodyPr>
          <a:lstStyle/>
          <a:p>
            <a:pPr>
              <a:defRPr/>
            </a:pPr>
            <a:fld id="{F79986FE-8B9B-42C7-99A7-256BEDCFE21B}" type="slidenum">
              <a:rPr lang="en-US"/>
              <a:pPr>
                <a:defRPr/>
              </a:pPr>
              <a:t>55</a:t>
            </a:fld>
            <a:endParaRPr lang="en-US"/>
          </a:p>
        </p:txBody>
      </p:sp>
      <p:sp>
        <p:nvSpPr>
          <p:cNvPr id="55298" name="Rectangle 2"/>
          <p:cNvSpPr>
            <a:spLocks noGrp="1"/>
          </p:cNvSpPr>
          <p:nvPr>
            <p:ph type="title"/>
          </p:nvPr>
        </p:nvSpPr>
        <p:spPr/>
        <p:txBody>
          <a:bodyPr/>
          <a:lstStyle/>
          <a:p>
            <a:pPr algn="ctr" eaLnBrk="1" hangingPunct="1">
              <a:lnSpc>
                <a:spcPct val="80000"/>
              </a:lnSpc>
            </a:pPr>
            <a:r>
              <a:rPr lang="en-US" dirty="0" smtClean="0"/>
              <a:t>Index Insurance</a:t>
            </a:r>
          </a:p>
        </p:txBody>
      </p:sp>
      <p:sp>
        <p:nvSpPr>
          <p:cNvPr id="645123" name="Rectangle 3"/>
          <p:cNvSpPr>
            <a:spLocks noGrp="1"/>
          </p:cNvSpPr>
          <p:nvPr>
            <p:ph type="body" idx="1"/>
          </p:nvPr>
        </p:nvSpPr>
        <p:spPr>
          <a:xfrm>
            <a:off x="152400" y="1155700"/>
            <a:ext cx="8613775" cy="5321300"/>
          </a:xfrm>
        </p:spPr>
        <p:txBody>
          <a:bodyPr/>
          <a:lstStyle/>
          <a:p>
            <a:pPr lvl="1" eaLnBrk="1" hangingPunct="1">
              <a:lnSpc>
                <a:spcPct val="80000"/>
              </a:lnSpc>
            </a:pPr>
            <a:endParaRPr lang="en-US" sz="2200" dirty="0" smtClean="0"/>
          </a:p>
          <a:p>
            <a:pPr>
              <a:lnSpc>
                <a:spcPct val="80000"/>
              </a:lnSpc>
            </a:pPr>
            <a:r>
              <a:rPr lang="en-US" sz="2800" dirty="0" smtClean="0"/>
              <a:t>Insurance payouts are based on some external index</a:t>
            </a:r>
          </a:p>
          <a:p>
            <a:pPr lvl="1" eaLnBrk="1" hangingPunct="1">
              <a:lnSpc>
                <a:spcPct val="80000"/>
              </a:lnSpc>
              <a:spcBef>
                <a:spcPts val="0"/>
              </a:spcBef>
            </a:pPr>
            <a:r>
              <a:rPr lang="en-US" sz="2000" dirty="0" smtClean="0"/>
              <a:t>…</a:t>
            </a:r>
            <a:r>
              <a:rPr lang="en-US" sz="2000" i="1" dirty="0" smtClean="0"/>
              <a:t>correlated </a:t>
            </a:r>
            <a:r>
              <a:rPr lang="en-US" sz="2000" dirty="0" smtClean="0"/>
              <a:t>with farmers’ yields, but</a:t>
            </a:r>
          </a:p>
          <a:p>
            <a:pPr lvl="1" eaLnBrk="1" hangingPunct="1">
              <a:lnSpc>
                <a:spcPct val="80000"/>
              </a:lnSpc>
              <a:spcBef>
                <a:spcPts val="0"/>
              </a:spcBef>
            </a:pPr>
            <a:r>
              <a:rPr lang="en-US" sz="2000" i="1" dirty="0" smtClean="0"/>
              <a:t>…exogenous</a:t>
            </a:r>
            <a:r>
              <a:rPr lang="en-US" sz="2000" dirty="0" smtClean="0"/>
              <a:t> to farmer’s characteristics and actions</a:t>
            </a:r>
          </a:p>
          <a:p>
            <a:pPr lvl="1" eaLnBrk="1" hangingPunct="1">
              <a:lnSpc>
                <a:spcPct val="80000"/>
              </a:lnSpc>
              <a:spcBef>
                <a:spcPts val="0"/>
              </a:spcBef>
              <a:spcAft>
                <a:spcPts val="1200"/>
              </a:spcAft>
            </a:pPr>
            <a:r>
              <a:rPr lang="en-US" sz="2000" dirty="0" smtClean="0"/>
              <a:t>How does this solve adverse selection and moral hazard?</a:t>
            </a:r>
          </a:p>
          <a:p>
            <a:pPr eaLnBrk="1" hangingPunct="1">
              <a:lnSpc>
                <a:spcPct val="80000"/>
              </a:lnSpc>
            </a:pPr>
            <a:r>
              <a:rPr lang="en-US" sz="2800" dirty="0" smtClean="0"/>
              <a:t>Where does the index come from?</a:t>
            </a:r>
          </a:p>
          <a:p>
            <a:pPr lvl="1">
              <a:lnSpc>
                <a:spcPct val="80000"/>
              </a:lnSpc>
              <a:spcBef>
                <a:spcPts val="0"/>
              </a:spcBef>
            </a:pPr>
            <a:r>
              <a:rPr lang="en-US" sz="2000" dirty="0"/>
              <a:t>Rainfall, water level in a reservoir</a:t>
            </a:r>
          </a:p>
          <a:p>
            <a:pPr lvl="1">
              <a:lnSpc>
                <a:spcPct val="80000"/>
              </a:lnSpc>
              <a:spcBef>
                <a:spcPts val="0"/>
              </a:spcBef>
            </a:pPr>
            <a:r>
              <a:rPr lang="en-US" sz="2000" dirty="0"/>
              <a:t>Satellite imagery (vegetative index)</a:t>
            </a:r>
          </a:p>
          <a:p>
            <a:pPr lvl="1">
              <a:lnSpc>
                <a:spcPct val="80000"/>
              </a:lnSpc>
              <a:spcBef>
                <a:spcPts val="0"/>
              </a:spcBef>
              <a:spcAft>
                <a:spcPts val="1200"/>
              </a:spcAft>
            </a:pPr>
            <a:r>
              <a:rPr lang="en-US" sz="2000" dirty="0"/>
              <a:t>Area yields (avg. yields in a specified area)</a:t>
            </a:r>
          </a:p>
          <a:p>
            <a:pPr>
              <a:lnSpc>
                <a:spcPct val="80000"/>
              </a:lnSpc>
              <a:spcBef>
                <a:spcPts val="0"/>
              </a:spcBef>
              <a:spcAft>
                <a:spcPts val="1200"/>
              </a:spcAft>
            </a:pPr>
            <a:r>
              <a:rPr lang="en-US" sz="2800" dirty="0" smtClean="0"/>
              <a:t>Insured </a:t>
            </a:r>
            <a:r>
              <a:rPr lang="en-US" sz="2800" dirty="0"/>
              <a:t>farmer gets </a:t>
            </a:r>
            <a:r>
              <a:rPr lang="en-US" sz="2800" dirty="0" smtClean="0"/>
              <a:t>payment </a:t>
            </a:r>
            <a:r>
              <a:rPr lang="en-US" sz="2800" dirty="0"/>
              <a:t>when the index </a:t>
            </a:r>
            <a:r>
              <a:rPr lang="en-US" sz="2800" dirty="0" smtClean="0"/>
              <a:t>hits the “</a:t>
            </a:r>
            <a:r>
              <a:rPr lang="en-US" sz="2800" dirty="0" err="1" smtClean="0"/>
              <a:t>strikepoint</a:t>
            </a:r>
            <a:r>
              <a:rPr lang="en-US" sz="2800" dirty="0" smtClean="0"/>
              <a:t>”</a:t>
            </a:r>
            <a:endParaRPr lang="en-US" sz="2800" dirty="0"/>
          </a:p>
          <a:p>
            <a:pPr>
              <a:lnSpc>
                <a:spcPct val="80000"/>
              </a:lnSpc>
            </a:pPr>
            <a:r>
              <a:rPr lang="en-US" sz="2800" dirty="0" smtClean="0"/>
              <a:t>Can mitigate </a:t>
            </a:r>
            <a:r>
              <a:rPr lang="en-US" sz="2800" b="1" dirty="0"/>
              <a:t>covariate</a:t>
            </a:r>
            <a:r>
              <a:rPr lang="en-US" sz="2800" dirty="0"/>
              <a:t> risk </a:t>
            </a:r>
            <a:r>
              <a:rPr lang="en-US" sz="2800" dirty="0" smtClean="0"/>
              <a:t>(risks </a:t>
            </a:r>
            <a:r>
              <a:rPr lang="en-US" sz="2800" dirty="0"/>
              <a:t>that simultaneously affect many people in a region)</a:t>
            </a:r>
          </a:p>
          <a:p>
            <a:pPr lvl="1">
              <a:lnSpc>
                <a:spcPct val="80000"/>
              </a:lnSpc>
            </a:pPr>
            <a:r>
              <a:rPr lang="en-US" sz="2200" dirty="0" smtClean="0"/>
              <a:t>Won’t help with </a:t>
            </a:r>
            <a:r>
              <a:rPr lang="en-US" sz="2200" b="1" dirty="0" smtClean="0"/>
              <a:t>idiosyncratic</a:t>
            </a:r>
            <a:r>
              <a:rPr lang="en-US" sz="2200" dirty="0" smtClean="0"/>
              <a:t> risk</a:t>
            </a:r>
          </a:p>
        </p:txBody>
      </p:sp>
    </p:spTree>
    <p:extLst>
      <p:ext uri="{BB962C8B-B14F-4D97-AF65-F5344CB8AC3E}">
        <p14:creationId xmlns:p14="http://schemas.microsoft.com/office/powerpoint/2010/main" val="30893882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45123">
                                            <p:txEl>
                                              <p:pRg st="5" end="5"/>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45123">
                                            <p:txEl>
                                              <p:pRg st="6" end="6"/>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645123">
                                            <p:txEl>
                                              <p:pRg st="7" end="7"/>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645123">
                                            <p:txEl>
                                              <p:pRg st="8" end="8"/>
                                            </p:txEl>
                                          </p:spTgt>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645123">
                                            <p:txEl>
                                              <p:pRg st="9" end="9"/>
                                            </p:txEl>
                                          </p:spTgt>
                                        </p:tgtEl>
                                        <p:attrNameLst>
                                          <p:attrName>style.visibility</p:attrName>
                                        </p:attrNameLst>
                                      </p:cBhvr>
                                      <p:to>
                                        <p:strVal val="visible"/>
                                      </p:to>
                                    </p:set>
                                  </p:childTnLst>
                                </p:cTn>
                              </p:par>
                            </p:childTnLst>
                          </p:cTn>
                        </p:par>
                      </p:childTnLst>
                    </p:cTn>
                  </p:par>
                  <p:par>
                    <p:cTn id="17" fill="hold">
                      <p:stCondLst>
                        <p:cond delay="indefinite"/>
                      </p:stCondLst>
                      <p:childTnLst>
                        <p:par>
                          <p:cTn id="18" fill="hold">
                            <p:stCondLst>
                              <p:cond delay="0"/>
                            </p:stCondLst>
                            <p:childTnLst>
                              <p:par>
                                <p:cTn id="19" presetID="1" presetClass="entr" presetSubtype="0" fill="hold" nodeType="clickEffect">
                                  <p:stCondLst>
                                    <p:cond delay="0"/>
                                  </p:stCondLst>
                                  <p:childTnLst>
                                    <p:set>
                                      <p:cBhvr>
                                        <p:cTn id="20" dur="1" fill="hold">
                                          <p:stCondLst>
                                            <p:cond delay="0"/>
                                          </p:stCondLst>
                                        </p:cTn>
                                        <p:tgtEl>
                                          <p:spTgt spid="645123">
                                            <p:txEl>
                                              <p:pRg st="10" end="10"/>
                                            </p:txEl>
                                          </p:spTgt>
                                        </p:tgtEl>
                                        <p:attrNameLst>
                                          <p:attrName>style.visibility</p:attrName>
                                        </p:attrNameLst>
                                      </p:cBhvr>
                                      <p:to>
                                        <p:strVal val="visible"/>
                                      </p:to>
                                    </p:set>
                                  </p:childTnLst>
                                </p:cTn>
                              </p:par>
                              <p:par>
                                <p:cTn id="21" presetID="1" presetClass="entr" presetSubtype="0" fill="hold" nodeType="withEffect">
                                  <p:stCondLst>
                                    <p:cond delay="0"/>
                                  </p:stCondLst>
                                  <p:childTnLst>
                                    <p:set>
                                      <p:cBhvr>
                                        <p:cTn id="22" dur="1" fill="hold">
                                          <p:stCondLst>
                                            <p:cond delay="0"/>
                                          </p:stCondLst>
                                        </p:cTn>
                                        <p:tgtEl>
                                          <p:spTgt spid="645123">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normAutofit fontScale="85000" lnSpcReduction="20000"/>
          </a:bodyPr>
          <a:lstStyle/>
          <a:p>
            <a:pPr>
              <a:defRPr/>
            </a:pPr>
            <a:fld id="{23FB8BD8-870B-43FA-812A-8CCE0F67765A}" type="slidenum">
              <a:rPr lang="en-US"/>
              <a:pPr>
                <a:defRPr/>
              </a:pPr>
              <a:t>56</a:t>
            </a:fld>
            <a:endParaRPr lang="en-US"/>
          </a:p>
        </p:txBody>
      </p:sp>
      <p:sp>
        <p:nvSpPr>
          <p:cNvPr id="58370" name="Rectangle 2"/>
          <p:cNvSpPr>
            <a:spLocks noGrp="1"/>
          </p:cNvSpPr>
          <p:nvPr>
            <p:ph type="title"/>
          </p:nvPr>
        </p:nvSpPr>
        <p:spPr/>
        <p:txBody>
          <a:bodyPr/>
          <a:lstStyle/>
          <a:p>
            <a:pPr algn="ctr" eaLnBrk="1" hangingPunct="1"/>
            <a:r>
              <a:rPr lang="en-US" smtClean="0"/>
              <a:t>Challenges to Index Insurance</a:t>
            </a:r>
          </a:p>
        </p:txBody>
      </p:sp>
      <p:sp>
        <p:nvSpPr>
          <p:cNvPr id="648195" name="Rectangle 3"/>
          <p:cNvSpPr>
            <a:spLocks noGrp="1"/>
          </p:cNvSpPr>
          <p:nvPr>
            <p:ph type="body" idx="1"/>
          </p:nvPr>
        </p:nvSpPr>
        <p:spPr>
          <a:xfrm>
            <a:off x="317500" y="1701800"/>
            <a:ext cx="8610600" cy="5029200"/>
          </a:xfrm>
        </p:spPr>
        <p:txBody>
          <a:bodyPr/>
          <a:lstStyle/>
          <a:p>
            <a:pPr eaLnBrk="1" hangingPunct="1">
              <a:lnSpc>
                <a:spcPct val="90000"/>
              </a:lnSpc>
            </a:pPr>
            <a:r>
              <a:rPr lang="en-US" sz="2800" dirty="0"/>
              <a:t>Need a good index</a:t>
            </a:r>
          </a:p>
          <a:p>
            <a:pPr lvl="1" eaLnBrk="1" hangingPunct="1">
              <a:lnSpc>
                <a:spcPct val="90000"/>
              </a:lnSpc>
              <a:spcBef>
                <a:spcPts val="0"/>
              </a:spcBef>
            </a:pPr>
            <a:r>
              <a:rPr lang="en-US" sz="2000" dirty="0"/>
              <a:t>Is the index tightly correlated with farmer’s yields?</a:t>
            </a:r>
          </a:p>
          <a:p>
            <a:pPr lvl="1" eaLnBrk="1" hangingPunct="1">
              <a:lnSpc>
                <a:spcPct val="90000"/>
              </a:lnSpc>
              <a:spcBef>
                <a:spcPts val="0"/>
              </a:spcBef>
              <a:spcAft>
                <a:spcPts val="1200"/>
              </a:spcAft>
            </a:pPr>
            <a:r>
              <a:rPr lang="en-US" sz="2000" dirty="0"/>
              <a:t>If not </a:t>
            </a:r>
            <a:r>
              <a:rPr lang="en-US" sz="2000" dirty="0">
                <a:sym typeface="Wingdings" pitchFamily="2" charset="2"/>
              </a:rPr>
              <a:t> </a:t>
            </a:r>
            <a:r>
              <a:rPr lang="en-US" sz="2000" dirty="0"/>
              <a:t>Basis risk reduces value to farmer</a:t>
            </a:r>
          </a:p>
          <a:p>
            <a:pPr marL="319088" lvl="1" indent="-319088">
              <a:lnSpc>
                <a:spcPct val="90000"/>
              </a:lnSpc>
              <a:spcBef>
                <a:spcPts val="700"/>
              </a:spcBef>
              <a:buClr>
                <a:schemeClr val="accent2"/>
              </a:buClr>
              <a:buSzPct val="60000"/>
              <a:buFont typeface="Wingdings" pitchFamily="2" charset="2"/>
              <a:buChar char=""/>
            </a:pPr>
            <a:r>
              <a:rPr lang="en-US" sz="2800" dirty="0"/>
              <a:t>Basis </a:t>
            </a:r>
            <a:r>
              <a:rPr lang="en-US" sz="2800" dirty="0" smtClean="0"/>
              <a:t>risk</a:t>
            </a:r>
            <a:endParaRPr lang="en-US" sz="2800" dirty="0"/>
          </a:p>
          <a:p>
            <a:pPr lvl="2" eaLnBrk="1" hangingPunct="1">
              <a:lnSpc>
                <a:spcPct val="90000"/>
              </a:lnSpc>
              <a:spcBef>
                <a:spcPts val="0"/>
              </a:spcBef>
            </a:pPr>
            <a:r>
              <a:rPr lang="en-US" sz="1800" dirty="0"/>
              <a:t>The risk that a farmer has low yields but the index is </a:t>
            </a:r>
            <a:r>
              <a:rPr lang="en-US" sz="1800" dirty="0" smtClean="0"/>
              <a:t>high</a:t>
            </a:r>
            <a:endParaRPr lang="en-US" sz="1800" dirty="0"/>
          </a:p>
          <a:p>
            <a:pPr lvl="3">
              <a:lnSpc>
                <a:spcPct val="90000"/>
              </a:lnSpc>
              <a:spcBef>
                <a:spcPts val="0"/>
              </a:spcBef>
              <a:spcAft>
                <a:spcPts val="600"/>
              </a:spcAft>
            </a:pPr>
            <a:r>
              <a:rPr lang="en-US" sz="1500" dirty="0"/>
              <a:t>Thus farmer needs an indemnity payment, but does not receive one.</a:t>
            </a:r>
          </a:p>
          <a:p>
            <a:pPr lvl="2" eaLnBrk="1" hangingPunct="1">
              <a:lnSpc>
                <a:spcPct val="90000"/>
              </a:lnSpc>
              <a:spcBef>
                <a:spcPts val="0"/>
              </a:spcBef>
              <a:spcAft>
                <a:spcPts val="1200"/>
              </a:spcAft>
            </a:pPr>
            <a:r>
              <a:rPr lang="en-US" sz="1800" dirty="0" smtClean="0"/>
              <a:t>The opposite is also </a:t>
            </a:r>
            <a:r>
              <a:rPr lang="en-US" sz="1800" dirty="0"/>
              <a:t>considered basis risk (receives a payment even though he doesn’t need one).</a:t>
            </a:r>
          </a:p>
          <a:p>
            <a:pPr eaLnBrk="1" hangingPunct="1">
              <a:lnSpc>
                <a:spcPct val="90000"/>
              </a:lnSpc>
            </a:pPr>
            <a:r>
              <a:rPr lang="en-US" sz="2800" dirty="0"/>
              <a:t>Data availability</a:t>
            </a:r>
          </a:p>
          <a:p>
            <a:pPr lvl="1" eaLnBrk="1" hangingPunct="1">
              <a:lnSpc>
                <a:spcPct val="90000"/>
              </a:lnSpc>
              <a:spcBef>
                <a:spcPts val="0"/>
              </a:spcBef>
              <a:spcAft>
                <a:spcPts val="1200"/>
              </a:spcAft>
            </a:pPr>
            <a:r>
              <a:rPr lang="en-US" sz="2000" dirty="0" smtClean="0"/>
              <a:t>Need the data to create and measure the index</a:t>
            </a:r>
          </a:p>
          <a:p>
            <a:pPr marL="319088" lvl="1" indent="-319088">
              <a:lnSpc>
                <a:spcPct val="90000"/>
              </a:lnSpc>
              <a:spcBef>
                <a:spcPts val="700"/>
              </a:spcBef>
              <a:buClr>
                <a:schemeClr val="accent2"/>
              </a:buClr>
              <a:buSzPct val="60000"/>
              <a:buFont typeface="Wingdings" pitchFamily="2" charset="2"/>
              <a:buChar char=""/>
            </a:pPr>
            <a:r>
              <a:rPr lang="en-US" sz="2800" dirty="0"/>
              <a:t>Institutions</a:t>
            </a:r>
          </a:p>
          <a:p>
            <a:pPr lvl="1" eaLnBrk="1" hangingPunct="1">
              <a:lnSpc>
                <a:spcPct val="90000"/>
              </a:lnSpc>
            </a:pPr>
            <a:r>
              <a:rPr lang="en-US" sz="2000" dirty="0" smtClean="0"/>
              <a:t>Are there any institutions willing and able to market and deliver index insurance to small farmers?</a:t>
            </a:r>
          </a:p>
        </p:txBody>
      </p:sp>
    </p:spTree>
    <p:extLst>
      <p:ext uri="{BB962C8B-B14F-4D97-AF65-F5344CB8AC3E}">
        <p14:creationId xmlns:p14="http://schemas.microsoft.com/office/powerpoint/2010/main" val="6842652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648195">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48195">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48195">
                                            <p:txEl>
                                              <p:pRg st="2" end="2"/>
                                            </p:txEl>
                                          </p:spTgt>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648195">
                                            <p:txEl>
                                              <p:pRg st="3" end="3"/>
                                            </p:txEl>
                                          </p:spTgt>
                                        </p:tgtEl>
                                        <p:attrNameLst>
                                          <p:attrName>style.visibility</p:attrName>
                                        </p:attrNameLst>
                                      </p:cBhvr>
                                      <p:to>
                                        <p:strVal val="visible"/>
                                      </p:to>
                                    </p:set>
                                  </p:childTnLst>
                                </p:cTn>
                              </p:par>
                              <p:par>
                                <p:cTn id="13" presetID="1" presetClass="entr" presetSubtype="0" fill="hold" grpId="0" nodeType="withEffect">
                                  <p:stCondLst>
                                    <p:cond delay="0"/>
                                  </p:stCondLst>
                                  <p:childTnLst>
                                    <p:set>
                                      <p:cBhvr>
                                        <p:cTn id="14" dur="1" fill="hold">
                                          <p:stCondLst>
                                            <p:cond delay="0"/>
                                          </p:stCondLst>
                                        </p:cTn>
                                        <p:tgtEl>
                                          <p:spTgt spid="648195">
                                            <p:txEl>
                                              <p:pRg st="4" end="4"/>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48195">
                                            <p:txEl>
                                              <p:pRg st="5" end="5"/>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48195">
                                            <p:txEl>
                                              <p:pRg st="6" end="6"/>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48195">
                                            <p:txEl>
                                              <p:pRg st="7" end="7"/>
                                            </p:txEl>
                                          </p:spTgt>
                                        </p:tgtEl>
                                        <p:attrNameLst>
                                          <p:attrName>style.visibility</p:attrName>
                                        </p:attrNameLst>
                                      </p:cBhvr>
                                      <p:to>
                                        <p:strVal val="visible"/>
                                      </p:to>
                                    </p:set>
                                  </p:childTnLst>
                                </p:cTn>
                              </p:par>
                              <p:par>
                                <p:cTn id="21" presetID="1" presetClass="entr" presetSubtype="0" fill="hold" grpId="0" nodeType="withEffect">
                                  <p:stCondLst>
                                    <p:cond delay="0"/>
                                  </p:stCondLst>
                                  <p:childTnLst>
                                    <p:set>
                                      <p:cBhvr>
                                        <p:cTn id="22" dur="1" fill="hold">
                                          <p:stCondLst>
                                            <p:cond delay="0"/>
                                          </p:stCondLst>
                                        </p:cTn>
                                        <p:tgtEl>
                                          <p:spTgt spid="648195">
                                            <p:txEl>
                                              <p:pRg st="8" end="8"/>
                                            </p:txEl>
                                          </p:spTgt>
                                        </p:tgtEl>
                                        <p:attrNameLst>
                                          <p:attrName>style.visibility</p:attrName>
                                        </p:attrNameLst>
                                      </p:cBhvr>
                                      <p:to>
                                        <p:strVal val="visible"/>
                                      </p:to>
                                    </p:set>
                                  </p:childTnLst>
                                </p:cTn>
                              </p:par>
                              <p:par>
                                <p:cTn id="23" presetID="1" presetClass="entr" presetSubtype="0" fill="hold" grpId="0" nodeType="withEffect">
                                  <p:stCondLst>
                                    <p:cond delay="0"/>
                                  </p:stCondLst>
                                  <p:childTnLst>
                                    <p:set>
                                      <p:cBhvr>
                                        <p:cTn id="24" dur="1" fill="hold">
                                          <p:stCondLst>
                                            <p:cond delay="0"/>
                                          </p:stCondLst>
                                        </p:cTn>
                                        <p:tgtEl>
                                          <p:spTgt spid="648195">
                                            <p:txEl>
                                              <p:pRg st="9" end="9"/>
                                            </p:txEl>
                                          </p:spTgt>
                                        </p:tgtEl>
                                        <p:attrNameLst>
                                          <p:attrName>style.visibility</p:attrName>
                                        </p:attrNameLst>
                                      </p:cBhvr>
                                      <p:to>
                                        <p:strVal val="visible"/>
                                      </p:to>
                                    </p:set>
                                  </p:childTnLst>
                                </p:cTn>
                              </p:par>
                              <p:par>
                                <p:cTn id="25" presetID="1" presetClass="entr" presetSubtype="0" fill="hold" grpId="0" nodeType="withEffect">
                                  <p:stCondLst>
                                    <p:cond delay="0"/>
                                  </p:stCondLst>
                                  <p:childTnLst>
                                    <p:set>
                                      <p:cBhvr>
                                        <p:cTn id="26" dur="1" fill="hold">
                                          <p:stCondLst>
                                            <p:cond delay="0"/>
                                          </p:stCondLst>
                                        </p:cTn>
                                        <p:tgtEl>
                                          <p:spTgt spid="648195">
                                            <p:txEl>
                                              <p:pRg st="10" end="1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8195" grpId="0" build="p"/>
    </p:bldLst>
  </p:timing>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4"/>
          <p:cNvSpPr>
            <a:spLocks noGrp="1"/>
          </p:cNvSpPr>
          <p:nvPr>
            <p:ph type="sldNum" sz="quarter" idx="11"/>
          </p:nvPr>
        </p:nvSpPr>
        <p:spPr/>
        <p:txBody>
          <a:bodyPr>
            <a:normAutofit fontScale="85000" lnSpcReduction="20000"/>
          </a:bodyPr>
          <a:lstStyle/>
          <a:p>
            <a:pPr>
              <a:defRPr/>
            </a:pPr>
            <a:fld id="{B331BEFE-28D7-4721-97FA-1CB53E8EB26E}" type="slidenum">
              <a:rPr lang="en-US"/>
              <a:pPr>
                <a:defRPr/>
              </a:pPr>
              <a:t>57</a:t>
            </a:fld>
            <a:endParaRPr lang="en-US"/>
          </a:p>
        </p:txBody>
      </p:sp>
      <p:sp>
        <p:nvSpPr>
          <p:cNvPr id="59394" name="Rectangle 2"/>
          <p:cNvSpPr>
            <a:spLocks noGrp="1"/>
          </p:cNvSpPr>
          <p:nvPr>
            <p:ph type="title"/>
          </p:nvPr>
        </p:nvSpPr>
        <p:spPr>
          <a:xfrm>
            <a:off x="609600" y="228600"/>
            <a:ext cx="8153400" cy="1295400"/>
          </a:xfrm>
        </p:spPr>
        <p:txBody>
          <a:bodyPr/>
          <a:lstStyle/>
          <a:p>
            <a:pPr algn="ctr" eaLnBrk="1" hangingPunct="1"/>
            <a:r>
              <a:rPr lang="en-US" dirty="0" smtClean="0"/>
              <a:t>It’s a Hard Sell to the Poor!</a:t>
            </a:r>
          </a:p>
        </p:txBody>
      </p:sp>
      <p:sp>
        <p:nvSpPr>
          <p:cNvPr id="649219" name="Rectangle 3"/>
          <p:cNvSpPr>
            <a:spLocks noGrp="1"/>
          </p:cNvSpPr>
          <p:nvPr>
            <p:ph type="body" idx="1"/>
          </p:nvPr>
        </p:nvSpPr>
        <p:spPr>
          <a:xfrm>
            <a:off x="304800" y="1600200"/>
            <a:ext cx="8610600" cy="5029200"/>
          </a:xfrm>
        </p:spPr>
        <p:txBody>
          <a:bodyPr/>
          <a:lstStyle/>
          <a:p>
            <a:pPr>
              <a:lnSpc>
                <a:spcPct val="80000"/>
              </a:lnSpc>
              <a:spcBef>
                <a:spcPts val="0"/>
              </a:spcBef>
            </a:pPr>
            <a:r>
              <a:rPr lang="en-US" dirty="0"/>
              <a:t>Insurance can keep people out of poverty traps</a:t>
            </a:r>
          </a:p>
          <a:p>
            <a:pPr lvl="2" eaLnBrk="1" hangingPunct="1">
              <a:lnSpc>
                <a:spcPct val="80000"/>
              </a:lnSpc>
              <a:spcBef>
                <a:spcPts val="0"/>
              </a:spcBef>
            </a:pPr>
            <a:r>
              <a:rPr lang="en-US" sz="2100" dirty="0"/>
              <a:t>Selling-off productive assets (land, livestock).</a:t>
            </a:r>
          </a:p>
          <a:p>
            <a:pPr lvl="2" eaLnBrk="1" hangingPunct="1">
              <a:lnSpc>
                <a:spcPct val="80000"/>
              </a:lnSpc>
              <a:spcBef>
                <a:spcPts val="0"/>
              </a:spcBef>
              <a:spcAft>
                <a:spcPts val="1200"/>
              </a:spcAft>
            </a:pPr>
            <a:r>
              <a:rPr lang="en-US" sz="2100" dirty="0"/>
              <a:t>Default </a:t>
            </a:r>
            <a:r>
              <a:rPr lang="en-US" sz="2100" dirty="0">
                <a:sym typeface="Wingdings" pitchFamily="2" charset="2"/>
              </a:rPr>
              <a:t> loss of future credit access.</a:t>
            </a:r>
          </a:p>
          <a:p>
            <a:pPr>
              <a:lnSpc>
                <a:spcPct val="90000"/>
              </a:lnSpc>
              <a:spcBef>
                <a:spcPts val="0"/>
              </a:spcBef>
            </a:pPr>
            <a:r>
              <a:rPr lang="en-US" dirty="0" smtClean="0"/>
              <a:t>Farmers need to clearly understand the costs and benefits</a:t>
            </a:r>
          </a:p>
          <a:p>
            <a:pPr lvl="2">
              <a:lnSpc>
                <a:spcPct val="80000"/>
              </a:lnSpc>
              <a:spcBef>
                <a:spcPts val="0"/>
              </a:spcBef>
            </a:pPr>
            <a:r>
              <a:rPr lang="en-US" sz="1900" dirty="0"/>
              <a:t>Farmer always pays the premium, but infrequently receives an indemnity </a:t>
            </a:r>
            <a:r>
              <a:rPr lang="en-US" sz="1900" dirty="0" smtClean="0"/>
              <a:t>payment</a:t>
            </a:r>
          </a:p>
          <a:p>
            <a:pPr lvl="2">
              <a:lnSpc>
                <a:spcPct val="80000"/>
              </a:lnSpc>
              <a:spcBef>
                <a:spcPts val="0"/>
              </a:spcBef>
            </a:pPr>
            <a:r>
              <a:rPr lang="en-US" sz="2000" dirty="0" smtClean="0"/>
              <a:t>May </a:t>
            </a:r>
            <a:r>
              <a:rPr lang="en-US" sz="2000" dirty="0"/>
              <a:t>not receive an indemnity payment even </a:t>
            </a:r>
            <a:r>
              <a:rPr lang="en-US" sz="2000" dirty="0" smtClean="0"/>
              <a:t>though </a:t>
            </a:r>
            <a:r>
              <a:rPr lang="en-US" sz="2000" dirty="0"/>
              <a:t>yields are </a:t>
            </a:r>
            <a:r>
              <a:rPr lang="en-US" sz="2000" dirty="0" smtClean="0"/>
              <a:t>low</a:t>
            </a:r>
            <a:endParaRPr lang="en-US" sz="2000" dirty="0"/>
          </a:p>
          <a:p>
            <a:pPr lvl="2">
              <a:lnSpc>
                <a:spcPct val="80000"/>
              </a:lnSpc>
              <a:spcBef>
                <a:spcPts val="0"/>
              </a:spcBef>
              <a:spcAft>
                <a:spcPts val="1200"/>
              </a:spcAft>
            </a:pPr>
            <a:r>
              <a:rPr lang="en-US" sz="1900" dirty="0" smtClean="0"/>
              <a:t>If </a:t>
            </a:r>
            <a:r>
              <a:rPr lang="en-US" sz="1900" dirty="0"/>
              <a:t>farmer does not understand “preventive” nature of insurance she may become disillusioned if she pays but doesn’t receive anything.</a:t>
            </a:r>
          </a:p>
          <a:p>
            <a:pPr eaLnBrk="1" hangingPunct="1">
              <a:lnSpc>
                <a:spcPct val="80000"/>
              </a:lnSpc>
              <a:spcBef>
                <a:spcPts val="0"/>
              </a:spcBef>
              <a:spcAft>
                <a:spcPts val="1200"/>
              </a:spcAft>
            </a:pPr>
            <a:r>
              <a:rPr lang="en-US" dirty="0" smtClean="0"/>
              <a:t>State-dependent benefits </a:t>
            </a:r>
            <a:r>
              <a:rPr lang="en-US" dirty="0"/>
              <a:t>aren’t easy to </a:t>
            </a:r>
            <a:r>
              <a:rPr lang="en-US" dirty="0" smtClean="0"/>
              <a:t>grasp</a:t>
            </a:r>
          </a:p>
          <a:p>
            <a:pPr eaLnBrk="1" hangingPunct="1">
              <a:lnSpc>
                <a:spcPct val="80000"/>
              </a:lnSpc>
              <a:spcBef>
                <a:spcPts val="0"/>
              </a:spcBef>
              <a:spcAft>
                <a:spcPts val="1200"/>
              </a:spcAft>
            </a:pPr>
            <a:r>
              <a:rPr lang="en-US" dirty="0" smtClean="0"/>
              <a:t>Most small farmers have never had insurance (of any type)</a:t>
            </a:r>
          </a:p>
          <a:p>
            <a:pPr lvl="1" eaLnBrk="1" hangingPunct="1">
              <a:lnSpc>
                <a:spcPct val="90000"/>
              </a:lnSpc>
              <a:buFont typeface="Wingdings 2" pitchFamily="18" charset="2"/>
              <a:buNone/>
            </a:pPr>
            <a:endParaRPr lang="en-US" dirty="0" smtClean="0"/>
          </a:p>
        </p:txBody>
      </p:sp>
    </p:spTree>
    <p:extLst>
      <p:ext uri="{BB962C8B-B14F-4D97-AF65-F5344CB8AC3E}">
        <p14:creationId xmlns:p14="http://schemas.microsoft.com/office/powerpoint/2010/main" val="419986589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withEffect">
                                  <p:stCondLst>
                                    <p:cond delay="0"/>
                                  </p:stCondLst>
                                  <p:childTnLst>
                                    <p:set>
                                      <p:cBhvr>
                                        <p:cTn id="6" dur="1" fill="hold">
                                          <p:stCondLst>
                                            <p:cond delay="0"/>
                                          </p:stCondLst>
                                        </p:cTn>
                                        <p:tgtEl>
                                          <p:spTgt spid="649219">
                                            <p:txEl>
                                              <p:pRg st="0" end="0"/>
                                            </p:txEl>
                                          </p:spTgt>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649219">
                                            <p:txEl>
                                              <p:pRg st="1" end="1"/>
                                            </p:txEl>
                                          </p:spTgt>
                                        </p:tgtEl>
                                        <p:attrNameLst>
                                          <p:attrName>style.visibility</p:attrName>
                                        </p:attrNameLst>
                                      </p:cBhvr>
                                      <p:to>
                                        <p:strVal val="visible"/>
                                      </p:to>
                                    </p:set>
                                  </p:childTnLst>
                                </p:cTn>
                              </p:par>
                              <p:par>
                                <p:cTn id="9" presetID="1" presetClass="entr" presetSubtype="0" fill="hold" grpId="0" nodeType="withEffect">
                                  <p:stCondLst>
                                    <p:cond delay="0"/>
                                  </p:stCondLst>
                                  <p:childTnLst>
                                    <p:set>
                                      <p:cBhvr>
                                        <p:cTn id="10" dur="1" fill="hold">
                                          <p:stCondLst>
                                            <p:cond delay="0"/>
                                          </p:stCondLst>
                                        </p:cTn>
                                        <p:tgtEl>
                                          <p:spTgt spid="649219">
                                            <p:txEl>
                                              <p:pRg st="2" end="2"/>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49219">
                                            <p:txEl>
                                              <p:pRg st="3" end="3"/>
                                            </p:txEl>
                                          </p:spTgt>
                                        </p:tgtEl>
                                        <p:attrNameLst>
                                          <p:attrName>style.visibility</p:attrName>
                                        </p:attrNameLst>
                                      </p:cBhvr>
                                      <p:to>
                                        <p:strVal val="visible"/>
                                      </p:to>
                                    </p:set>
                                  </p:childTnLst>
                                </p:cTn>
                              </p:par>
                              <p:par>
                                <p:cTn id="15" presetID="1" presetClass="entr" presetSubtype="0" fill="hold" grpId="0" nodeType="withEffect">
                                  <p:stCondLst>
                                    <p:cond delay="0"/>
                                  </p:stCondLst>
                                  <p:childTnLst>
                                    <p:set>
                                      <p:cBhvr>
                                        <p:cTn id="16" dur="1" fill="hold">
                                          <p:stCondLst>
                                            <p:cond delay="0"/>
                                          </p:stCondLst>
                                        </p:cTn>
                                        <p:tgtEl>
                                          <p:spTgt spid="649219">
                                            <p:txEl>
                                              <p:pRg st="4" end="4"/>
                                            </p:txEl>
                                          </p:spTgt>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649219">
                                            <p:txEl>
                                              <p:pRg st="5" end="5"/>
                                            </p:txEl>
                                          </p:spTgt>
                                        </p:tgtEl>
                                        <p:attrNameLst>
                                          <p:attrName>style.visibility</p:attrName>
                                        </p:attrNameLst>
                                      </p:cBhvr>
                                      <p:to>
                                        <p:strVal val="visible"/>
                                      </p:to>
                                    </p:set>
                                  </p:childTnLst>
                                </p:cTn>
                              </p:par>
                              <p:par>
                                <p:cTn id="19" presetID="1" presetClass="entr" presetSubtype="0" fill="hold" grpId="0" nodeType="withEffect">
                                  <p:stCondLst>
                                    <p:cond delay="0"/>
                                  </p:stCondLst>
                                  <p:childTnLst>
                                    <p:set>
                                      <p:cBhvr>
                                        <p:cTn id="20" dur="1" fill="hold">
                                          <p:stCondLst>
                                            <p:cond delay="0"/>
                                          </p:stCondLst>
                                        </p:cTn>
                                        <p:tgtEl>
                                          <p:spTgt spid="649219">
                                            <p:txEl>
                                              <p:pRg st="6" end="6"/>
                                            </p:txEl>
                                          </p:spTgt>
                                        </p:tgtEl>
                                        <p:attrNameLst>
                                          <p:attrName>style.visibility</p:attrName>
                                        </p:attrNameLst>
                                      </p:cBhvr>
                                      <p:to>
                                        <p:strVal val="visible"/>
                                      </p:to>
                                    </p:se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649219">
                                            <p:txEl>
                                              <p:pRg st="7" end="7"/>
                                            </p:txEl>
                                          </p:spTgt>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1" presetClass="entr" presetSubtype="0" fill="hold" grpId="0" nodeType="clickEffect">
                                  <p:stCondLst>
                                    <p:cond delay="0"/>
                                  </p:stCondLst>
                                  <p:childTnLst>
                                    <p:set>
                                      <p:cBhvr>
                                        <p:cTn id="28" dur="1" fill="hold">
                                          <p:stCondLst>
                                            <p:cond delay="0"/>
                                          </p:stCondLst>
                                        </p:cTn>
                                        <p:tgtEl>
                                          <p:spTgt spid="649219">
                                            <p:txEl>
                                              <p:pRg st="8" end="8"/>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49219" grpId="0" build="p"/>
    </p:bldLst>
  </p:timing>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11"/>
          <p:cNvSpPr>
            <a:spLocks noGrp="1"/>
          </p:cNvSpPr>
          <p:nvPr>
            <p:ph type="sldNum" sz="quarter" idx="11"/>
          </p:nvPr>
        </p:nvSpPr>
        <p:spPr/>
        <p:txBody>
          <a:bodyPr>
            <a:normAutofit fontScale="85000" lnSpcReduction="20000"/>
          </a:bodyPr>
          <a:lstStyle/>
          <a:p>
            <a:pPr>
              <a:defRPr/>
            </a:pPr>
            <a:fld id="{DB0E9284-99CE-4CC4-AAAF-140AF50A338B}" type="slidenum">
              <a:rPr lang="en-US"/>
              <a:pPr>
                <a:defRPr/>
              </a:pPr>
              <a:t>58</a:t>
            </a:fld>
            <a:endParaRPr lang="en-US"/>
          </a:p>
        </p:txBody>
      </p:sp>
      <p:sp>
        <p:nvSpPr>
          <p:cNvPr id="530434" name="Rectangle 2"/>
          <p:cNvSpPr>
            <a:spLocks noGrp="1"/>
          </p:cNvSpPr>
          <p:nvPr>
            <p:ph type="title" idx="4294967295"/>
          </p:nvPr>
        </p:nvSpPr>
        <p:spPr>
          <a:xfrm>
            <a:off x="400050" y="228600"/>
            <a:ext cx="8362950" cy="752475"/>
          </a:xfrm>
        </p:spPr>
        <p:txBody>
          <a:bodyPr/>
          <a:lstStyle/>
          <a:p>
            <a:pPr algn="ctr"/>
            <a:r>
              <a:rPr lang="en-US" sz="3200" b="1" dirty="0" smtClean="0">
                <a:latin typeface="Tw Cen MT" pitchFamily="34" charset="0"/>
              </a:rPr>
              <a:t>What Should Governments Do?</a:t>
            </a:r>
            <a:br>
              <a:rPr lang="en-US" sz="3200" b="1" dirty="0" smtClean="0">
                <a:latin typeface="Tw Cen MT" pitchFamily="34" charset="0"/>
              </a:rPr>
            </a:br>
            <a:r>
              <a:rPr lang="en-US" sz="2000" dirty="0" smtClean="0">
                <a:latin typeface="Tw Cen MT" pitchFamily="34" charset="0"/>
              </a:rPr>
              <a:t>2000 and beyond: </a:t>
            </a:r>
            <a:br>
              <a:rPr lang="en-US" sz="2000" dirty="0" smtClean="0">
                <a:latin typeface="Tw Cen MT" pitchFamily="34" charset="0"/>
              </a:rPr>
            </a:br>
            <a:r>
              <a:rPr lang="en-US" sz="2000" dirty="0" smtClean="0">
                <a:latin typeface="Tw Cen MT" pitchFamily="34" charset="0"/>
              </a:rPr>
              <a:t>Second Stage of Market Oriented Reforms</a:t>
            </a:r>
          </a:p>
        </p:txBody>
      </p:sp>
      <p:sp>
        <p:nvSpPr>
          <p:cNvPr id="530435" name="Rectangle 3"/>
          <p:cNvSpPr>
            <a:spLocks noGrp="1"/>
          </p:cNvSpPr>
          <p:nvPr>
            <p:ph type="body" idx="4294967295"/>
          </p:nvPr>
        </p:nvSpPr>
        <p:spPr>
          <a:xfrm>
            <a:off x="-1" y="1524000"/>
            <a:ext cx="8963025" cy="5334000"/>
          </a:xfrm>
        </p:spPr>
        <p:txBody>
          <a:bodyPr/>
          <a:lstStyle/>
          <a:p>
            <a:pPr>
              <a:lnSpc>
                <a:spcPct val="80000"/>
              </a:lnSpc>
            </a:pPr>
            <a:r>
              <a:rPr lang="en-US" sz="2800" dirty="0" smtClean="0">
                <a:latin typeface="Tw Cen MT" pitchFamily="34" charset="0"/>
              </a:rPr>
              <a:t>Policies:</a:t>
            </a:r>
          </a:p>
          <a:p>
            <a:pPr lvl="1">
              <a:lnSpc>
                <a:spcPct val="80000"/>
              </a:lnSpc>
            </a:pPr>
            <a:r>
              <a:rPr lang="en-US" sz="2000" b="1" dirty="0" smtClean="0">
                <a:latin typeface="Tw Cen MT" pitchFamily="34" charset="0"/>
              </a:rPr>
              <a:t>Land market </a:t>
            </a:r>
            <a:r>
              <a:rPr lang="en-US" sz="2000" dirty="0" smtClean="0">
                <a:latin typeface="Tw Cen MT" pitchFamily="34" charset="0"/>
              </a:rPr>
              <a:t>liberalization (</a:t>
            </a:r>
            <a:r>
              <a:rPr lang="en-US" sz="2100" dirty="0" smtClean="0">
                <a:latin typeface="Tw Cen MT" pitchFamily="34" charset="0"/>
              </a:rPr>
              <a:t>Eliminate land rental and sales restrictions);</a:t>
            </a:r>
          </a:p>
          <a:p>
            <a:pPr lvl="1">
              <a:lnSpc>
                <a:spcPct val="80000"/>
              </a:lnSpc>
            </a:pPr>
            <a:r>
              <a:rPr lang="en-US" sz="2000" b="1" dirty="0" smtClean="0">
                <a:latin typeface="Tw Cen MT" pitchFamily="34" charset="0"/>
              </a:rPr>
              <a:t>Property rights </a:t>
            </a:r>
            <a:r>
              <a:rPr lang="en-US" sz="2000" dirty="0" smtClean="0">
                <a:latin typeface="Tw Cen MT" pitchFamily="34" charset="0"/>
              </a:rPr>
              <a:t>reform and titling programs;</a:t>
            </a:r>
          </a:p>
          <a:p>
            <a:pPr lvl="1">
              <a:lnSpc>
                <a:spcPct val="80000"/>
              </a:lnSpc>
            </a:pPr>
            <a:r>
              <a:rPr lang="en-US" sz="2000" dirty="0" smtClean="0">
                <a:latin typeface="Tw Cen MT" pitchFamily="34" charset="0"/>
              </a:rPr>
              <a:t>Strengthen </a:t>
            </a:r>
            <a:r>
              <a:rPr lang="en-US" sz="2000" b="1" dirty="0" smtClean="0">
                <a:latin typeface="Tw Cen MT" pitchFamily="34" charset="0"/>
              </a:rPr>
              <a:t>regulatory capacity of the state </a:t>
            </a:r>
            <a:r>
              <a:rPr lang="en-US" sz="2000" dirty="0" smtClean="0">
                <a:latin typeface="Tw Cen MT" pitchFamily="34" charset="0"/>
              </a:rPr>
              <a:t>over financial institutions;</a:t>
            </a:r>
          </a:p>
          <a:p>
            <a:pPr lvl="1">
              <a:lnSpc>
                <a:spcPct val="80000"/>
              </a:lnSpc>
            </a:pPr>
            <a:r>
              <a:rPr lang="en-US" sz="2000" dirty="0" smtClean="0">
                <a:latin typeface="Tw Cen MT" pitchFamily="34" charset="0"/>
              </a:rPr>
              <a:t>Strengthen management </a:t>
            </a:r>
            <a:r>
              <a:rPr lang="en-US" sz="2000" b="1" dirty="0" smtClean="0">
                <a:latin typeface="Tw Cen MT" pitchFamily="34" charset="0"/>
              </a:rPr>
              <a:t>capacity of rural households </a:t>
            </a:r>
          </a:p>
          <a:p>
            <a:pPr lvl="1">
              <a:lnSpc>
                <a:spcPct val="80000"/>
              </a:lnSpc>
            </a:pPr>
            <a:r>
              <a:rPr lang="en-US" sz="2000" dirty="0" smtClean="0">
                <a:latin typeface="Tw Cen MT" pitchFamily="34" charset="0"/>
              </a:rPr>
              <a:t>Build/Support </a:t>
            </a:r>
            <a:r>
              <a:rPr lang="en-US" sz="2000" b="1" dirty="0" smtClean="0">
                <a:latin typeface="Tw Cen MT" pitchFamily="34" charset="0"/>
              </a:rPr>
              <a:t>credit bureaus</a:t>
            </a:r>
            <a:r>
              <a:rPr lang="en-US" sz="2000" dirty="0" smtClean="0">
                <a:latin typeface="Tw Cen MT" pitchFamily="34" charset="0"/>
              </a:rPr>
              <a:t>;</a:t>
            </a:r>
          </a:p>
          <a:p>
            <a:pPr lvl="1">
              <a:lnSpc>
                <a:spcPct val="80000"/>
              </a:lnSpc>
            </a:pPr>
            <a:r>
              <a:rPr lang="en-US" sz="2000" dirty="0" smtClean="0">
                <a:latin typeface="Tw Cen MT" pitchFamily="34" charset="0"/>
              </a:rPr>
              <a:t>Invest in </a:t>
            </a:r>
            <a:r>
              <a:rPr lang="en-US" sz="2000" b="1" dirty="0" smtClean="0">
                <a:latin typeface="Tw Cen MT" pitchFamily="34" charset="0"/>
              </a:rPr>
              <a:t>legal/court system </a:t>
            </a:r>
            <a:r>
              <a:rPr lang="en-US" sz="2000" dirty="0" smtClean="0">
                <a:latin typeface="Tw Cen MT" pitchFamily="34" charset="0"/>
              </a:rPr>
              <a:t>to reduce transaction costs in contract enforcement;</a:t>
            </a:r>
          </a:p>
          <a:p>
            <a:pPr lvl="1">
              <a:lnSpc>
                <a:spcPct val="80000"/>
              </a:lnSpc>
            </a:pPr>
            <a:r>
              <a:rPr lang="en-US" sz="2000" dirty="0" smtClean="0">
                <a:latin typeface="Tw Cen MT" pitchFamily="34" charset="0"/>
              </a:rPr>
              <a:t>Support </a:t>
            </a:r>
            <a:r>
              <a:rPr lang="en-US" sz="2000" b="1" dirty="0" smtClean="0">
                <a:latin typeface="Tw Cen MT" pitchFamily="34" charset="0"/>
              </a:rPr>
              <a:t>alternative financial institutions</a:t>
            </a:r>
            <a:r>
              <a:rPr lang="en-US" sz="2000" dirty="0" smtClean="0">
                <a:latin typeface="Tw Cen MT" pitchFamily="34" charset="0"/>
              </a:rPr>
              <a:t>…MICRO CREDIT.</a:t>
            </a:r>
          </a:p>
          <a:p>
            <a:pPr lvl="1">
              <a:lnSpc>
                <a:spcPct val="80000"/>
              </a:lnSpc>
              <a:buFont typeface="Wingdings 2" pitchFamily="18" charset="2"/>
              <a:buNone/>
            </a:pPr>
            <a:endParaRPr lang="en-US" sz="2000" dirty="0" smtClean="0">
              <a:latin typeface="Tw Cen MT" pitchFamily="34" charset="0"/>
            </a:endParaRPr>
          </a:p>
          <a:p>
            <a:pPr marL="0" indent="0" algn="ctr">
              <a:lnSpc>
                <a:spcPct val="80000"/>
              </a:lnSpc>
              <a:buNone/>
            </a:pPr>
            <a:r>
              <a:rPr lang="en-US" sz="2800" b="1" dirty="0" smtClean="0">
                <a:latin typeface="Tw Cen MT" pitchFamily="34" charset="0"/>
              </a:rPr>
              <a:t>KEY:  State supports credit markets by correcting distortions, externalities or failures in complementary markets (don’t fall victim to them!)</a:t>
            </a:r>
          </a:p>
          <a:p>
            <a:pPr>
              <a:lnSpc>
                <a:spcPct val="80000"/>
              </a:lnSpc>
            </a:pPr>
            <a:r>
              <a:rPr lang="en-US" sz="2200" dirty="0" smtClean="0">
                <a:latin typeface="Tw Cen MT" pitchFamily="34" charset="0"/>
              </a:rPr>
              <a:t>Results:</a:t>
            </a:r>
          </a:p>
          <a:p>
            <a:pPr lvl="1">
              <a:lnSpc>
                <a:spcPct val="80000"/>
              </a:lnSpc>
            </a:pPr>
            <a:r>
              <a:rPr lang="en-US" sz="2000" dirty="0" smtClean="0">
                <a:latin typeface="Tw Cen MT" pitchFamily="34" charset="0"/>
              </a:rPr>
              <a:t>??? Too early to tell ???</a:t>
            </a:r>
          </a:p>
        </p:txBody>
      </p:sp>
    </p:spTree>
    <p:extLst>
      <p:ext uri="{BB962C8B-B14F-4D97-AF65-F5344CB8AC3E}">
        <p14:creationId xmlns:p14="http://schemas.microsoft.com/office/powerpoint/2010/main" val="42644621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3043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53043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530435">
                                            <p:txEl>
                                              <p:pRg st="2" end="2"/>
                                            </p:txEl>
                                          </p:spTgt>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530435">
                                            <p:txEl>
                                              <p:pRg st="3" end="3"/>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530435">
                                            <p:txEl>
                                              <p:pRg st="4" end="4"/>
                                            </p:txEl>
                                          </p:spTgt>
                                        </p:tgtEl>
                                        <p:attrNameLst>
                                          <p:attrName>style.visibility</p:attrName>
                                        </p:attrNameLst>
                                      </p:cBhvr>
                                      <p:to>
                                        <p:strVal val="visible"/>
                                      </p:to>
                                    </p:set>
                                  </p:childTnLst>
                                </p:cTn>
                              </p:par>
                            </p:childTnLst>
                          </p:cTn>
                        </p:par>
                      </p:childTnLst>
                    </p:cTn>
                  </p:par>
                  <p:par>
                    <p:cTn id="23" fill="hold">
                      <p:stCondLst>
                        <p:cond delay="indefinite"/>
                      </p:stCondLst>
                      <p:childTnLst>
                        <p:par>
                          <p:cTn id="24" fill="hold">
                            <p:stCondLst>
                              <p:cond delay="0"/>
                            </p:stCondLst>
                            <p:childTnLst>
                              <p:par>
                                <p:cTn id="25" presetID="1" presetClass="entr" presetSubtype="0" fill="hold" grpId="0" nodeType="clickEffect">
                                  <p:stCondLst>
                                    <p:cond delay="0"/>
                                  </p:stCondLst>
                                  <p:childTnLst>
                                    <p:set>
                                      <p:cBhvr>
                                        <p:cTn id="26" dur="1" fill="hold">
                                          <p:stCondLst>
                                            <p:cond delay="0"/>
                                          </p:stCondLst>
                                        </p:cTn>
                                        <p:tgtEl>
                                          <p:spTgt spid="530435">
                                            <p:txEl>
                                              <p:pRg st="5" end="5"/>
                                            </p:txEl>
                                          </p:spTgt>
                                        </p:tgtEl>
                                        <p:attrNameLst>
                                          <p:attrName>style.visibility</p:attrName>
                                        </p:attrNameLst>
                                      </p:cBhvr>
                                      <p:to>
                                        <p:strVal val="visible"/>
                                      </p:to>
                                    </p:set>
                                  </p:childTnLst>
                                </p:cTn>
                              </p:par>
                            </p:childTnLst>
                          </p:cTn>
                        </p:par>
                      </p:childTnLst>
                    </p:cTn>
                  </p:par>
                  <p:par>
                    <p:cTn id="27" fill="hold">
                      <p:stCondLst>
                        <p:cond delay="indefinite"/>
                      </p:stCondLst>
                      <p:childTnLst>
                        <p:par>
                          <p:cTn id="28" fill="hold">
                            <p:stCondLst>
                              <p:cond delay="0"/>
                            </p:stCondLst>
                            <p:childTnLst>
                              <p:par>
                                <p:cTn id="29" presetID="1" presetClass="entr" presetSubtype="0" fill="hold" grpId="0" nodeType="clickEffect">
                                  <p:stCondLst>
                                    <p:cond delay="0"/>
                                  </p:stCondLst>
                                  <p:childTnLst>
                                    <p:set>
                                      <p:cBhvr>
                                        <p:cTn id="30" dur="1" fill="hold">
                                          <p:stCondLst>
                                            <p:cond delay="0"/>
                                          </p:stCondLst>
                                        </p:cTn>
                                        <p:tgtEl>
                                          <p:spTgt spid="530435">
                                            <p:txEl>
                                              <p:pRg st="6" end="6"/>
                                            </p:txEl>
                                          </p:spTgt>
                                        </p:tgtEl>
                                        <p:attrNameLst>
                                          <p:attrName>style.visibility</p:attrName>
                                        </p:attrNameLst>
                                      </p:cBhvr>
                                      <p:to>
                                        <p:strVal val="visible"/>
                                      </p:to>
                                    </p:set>
                                  </p:childTnLst>
                                </p:cTn>
                              </p:par>
                            </p:childTnLst>
                          </p:cTn>
                        </p:par>
                      </p:childTnLst>
                    </p:cTn>
                  </p:par>
                  <p:par>
                    <p:cTn id="31" fill="hold">
                      <p:stCondLst>
                        <p:cond delay="indefinite"/>
                      </p:stCondLst>
                      <p:childTnLst>
                        <p:par>
                          <p:cTn id="32" fill="hold">
                            <p:stCondLst>
                              <p:cond delay="0"/>
                            </p:stCondLst>
                            <p:childTnLst>
                              <p:par>
                                <p:cTn id="33" presetID="1" presetClass="entr" presetSubtype="0" fill="hold" grpId="0" nodeType="clickEffect">
                                  <p:stCondLst>
                                    <p:cond delay="0"/>
                                  </p:stCondLst>
                                  <p:childTnLst>
                                    <p:set>
                                      <p:cBhvr>
                                        <p:cTn id="34" dur="1" fill="hold">
                                          <p:stCondLst>
                                            <p:cond delay="0"/>
                                          </p:stCondLst>
                                        </p:cTn>
                                        <p:tgtEl>
                                          <p:spTgt spid="530435">
                                            <p:txEl>
                                              <p:pRg st="7" end="7"/>
                                            </p:txEl>
                                          </p:spTgt>
                                        </p:tgtEl>
                                        <p:attrNameLst>
                                          <p:attrName>style.visibility</p:attrName>
                                        </p:attrNameLst>
                                      </p:cBhvr>
                                      <p:to>
                                        <p:strVal val="visible"/>
                                      </p:to>
                                    </p:set>
                                  </p:childTnLst>
                                </p:cTn>
                              </p:par>
                            </p:childTnLst>
                          </p:cTn>
                        </p:par>
                      </p:childTnLst>
                    </p:cTn>
                  </p:par>
                  <p:par>
                    <p:cTn id="35" fill="hold">
                      <p:stCondLst>
                        <p:cond delay="indefinite"/>
                      </p:stCondLst>
                      <p:childTnLst>
                        <p:par>
                          <p:cTn id="36" fill="hold">
                            <p:stCondLst>
                              <p:cond delay="0"/>
                            </p:stCondLst>
                            <p:childTnLst>
                              <p:par>
                                <p:cTn id="37" presetID="1" presetClass="entr" presetSubtype="0" fill="hold" grpId="0" nodeType="clickEffect">
                                  <p:stCondLst>
                                    <p:cond delay="0"/>
                                  </p:stCondLst>
                                  <p:childTnLst>
                                    <p:set>
                                      <p:cBhvr>
                                        <p:cTn id="38" dur="1" fill="hold">
                                          <p:stCondLst>
                                            <p:cond delay="0"/>
                                          </p:stCondLst>
                                        </p:cTn>
                                        <p:tgtEl>
                                          <p:spTgt spid="530435">
                                            <p:txEl>
                                              <p:pRg st="9" end="9"/>
                                            </p:txEl>
                                          </p:spTgt>
                                        </p:tgtEl>
                                        <p:attrNameLst>
                                          <p:attrName>style.visibility</p:attrName>
                                        </p:attrNameLst>
                                      </p:cBhvr>
                                      <p:to>
                                        <p:strVal val="visible"/>
                                      </p:to>
                                    </p:set>
                                  </p:childTnLst>
                                </p:cTn>
                              </p:par>
                            </p:childTnLst>
                          </p:cTn>
                        </p:par>
                      </p:childTnLst>
                    </p:cTn>
                  </p:par>
                  <p:par>
                    <p:cTn id="39" fill="hold">
                      <p:stCondLst>
                        <p:cond delay="indefinite"/>
                      </p:stCondLst>
                      <p:childTnLst>
                        <p:par>
                          <p:cTn id="40" fill="hold">
                            <p:stCondLst>
                              <p:cond delay="0"/>
                            </p:stCondLst>
                            <p:childTnLst>
                              <p:par>
                                <p:cTn id="41" presetID="1" presetClass="entr" presetSubtype="0" fill="hold" grpId="0" nodeType="clickEffect">
                                  <p:stCondLst>
                                    <p:cond delay="0"/>
                                  </p:stCondLst>
                                  <p:childTnLst>
                                    <p:set>
                                      <p:cBhvr>
                                        <p:cTn id="42" dur="1" fill="hold">
                                          <p:stCondLst>
                                            <p:cond delay="0"/>
                                          </p:stCondLst>
                                        </p:cTn>
                                        <p:tgtEl>
                                          <p:spTgt spid="530435">
                                            <p:txEl>
                                              <p:pRg st="10" end="10"/>
                                            </p:txEl>
                                          </p:spTgt>
                                        </p:tgtEl>
                                        <p:attrNameLst>
                                          <p:attrName>style.visibility</p:attrName>
                                        </p:attrNameLst>
                                      </p:cBhvr>
                                      <p:to>
                                        <p:strVal val="visible"/>
                                      </p:to>
                                    </p:set>
                                  </p:childTnLst>
                                </p:cTn>
                              </p:par>
                              <p:par>
                                <p:cTn id="43" presetID="1" presetClass="entr" presetSubtype="0" fill="hold" grpId="0" nodeType="withEffect">
                                  <p:stCondLst>
                                    <p:cond delay="0"/>
                                  </p:stCondLst>
                                  <p:childTnLst>
                                    <p:set>
                                      <p:cBhvr>
                                        <p:cTn id="44" dur="1" fill="hold">
                                          <p:stCondLst>
                                            <p:cond delay="0"/>
                                          </p:stCondLst>
                                        </p:cTn>
                                        <p:tgtEl>
                                          <p:spTgt spid="530435">
                                            <p:txEl>
                                              <p:pRg st="11" end="1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30435" grpId="0" build="p"/>
    </p:bld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8_Median">
  <a:themeElements>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fontScheme name="8_Median">
      <a:majorFont>
        <a:latin typeface=""/>
        <a:ea typeface=""/>
        <a:cs typeface=""/>
      </a:majorFont>
      <a:minorFont>
        <a:latin typeface=""/>
        <a:ea typeface=""/>
        <a:cs typeface=""/>
      </a:minorFont>
    </a:fontScheme>
    <a:fmtScheme name="Median">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Median">
    <a:dk1>
      <a:sysClr val="windowText" lastClr="000000"/>
    </a:dk1>
    <a:lt1>
      <a:sysClr val="window" lastClr="FFFFFF"/>
    </a:lt1>
    <a:dk2>
      <a:srgbClr val="775F55"/>
    </a:dk2>
    <a:lt2>
      <a:srgbClr val="EBDDC3"/>
    </a:lt2>
    <a:accent1>
      <a:srgbClr val="94B6D2"/>
    </a:accent1>
    <a:accent2>
      <a:srgbClr val="DD8047"/>
    </a:accent2>
    <a:accent3>
      <a:srgbClr val="A5AB81"/>
    </a:accent3>
    <a:accent4>
      <a:srgbClr val="D8B25C"/>
    </a:accent4>
    <a:accent5>
      <a:srgbClr val="7BA79D"/>
    </a:accent5>
    <a:accent6>
      <a:srgbClr val="968C8C"/>
    </a:accent6>
    <a:hlink>
      <a:srgbClr val="F7B615"/>
    </a:hlink>
    <a:folHlink>
      <a:srgbClr val="704404"/>
    </a:folHlink>
  </a:clrScheme>
</a:themeOverride>
</file>

<file path=docProps/app.xml><?xml version="1.0" encoding="utf-8"?>
<Properties xmlns="http://schemas.openxmlformats.org/officeDocument/2006/extended-properties" xmlns:vt="http://schemas.openxmlformats.org/officeDocument/2006/docPropsVTypes">
  <Template>Median</Template>
  <TotalTime>6845</TotalTime>
  <Words>4476</Words>
  <Application>Microsoft Office PowerPoint</Application>
  <PresentationFormat>On-screen Show (4:3)</PresentationFormat>
  <Paragraphs>585</Paragraphs>
  <Slides>58</Slides>
  <Notes>2</Notes>
  <HiddenSlides>0</HiddenSlides>
  <MMClips>1</MMClips>
  <ScaleCrop>false</ScaleCrop>
  <HeadingPairs>
    <vt:vector size="4" baseType="variant">
      <vt:variant>
        <vt:lpstr>Theme</vt:lpstr>
      </vt:variant>
      <vt:variant>
        <vt:i4>1</vt:i4>
      </vt:variant>
      <vt:variant>
        <vt:lpstr>Slide Titles</vt:lpstr>
      </vt:variant>
      <vt:variant>
        <vt:i4>58</vt:i4>
      </vt:variant>
    </vt:vector>
  </HeadingPairs>
  <TitlesOfParts>
    <vt:vector size="59" baseType="lpstr">
      <vt:lpstr>8_Median</vt:lpstr>
      <vt:lpstr>PowerPoint Presentation</vt:lpstr>
      <vt:lpstr>Three Crucial Roles of Credit in Development</vt:lpstr>
      <vt:lpstr>Most People Don’t Have Any!</vt:lpstr>
      <vt:lpstr>…especially in Africa, Asia, and Latin America</vt:lpstr>
      <vt:lpstr>Some Empirical Puzzles (“Imperfect Information and Rural Credit Markets: Puzzles and Policy Perspectives” by Hoff &amp; Stiglitz),</vt:lpstr>
      <vt:lpstr>Some data from Peru Lower Interest, Larger Loans with Formal Lenders</vt:lpstr>
      <vt:lpstr>Some data from Peru Informal Loans Are Short-term But Require No Collateral</vt:lpstr>
      <vt:lpstr>Some data from Peru Access to Credit Makes Farmers More Productive!</vt:lpstr>
      <vt:lpstr>“Imperfect Information” Paradigm Akerloff, Spence, Stiglitz Shared the 2001 Nobel Prize</vt:lpstr>
      <vt:lpstr>PowerPoint Presentation</vt:lpstr>
      <vt:lpstr>Asymmetric Information in Credit Markets #1</vt:lpstr>
      <vt:lpstr>Adverse Selection</vt:lpstr>
      <vt:lpstr>How Adverse Selection Can Kill a Credit Market—An Example</vt:lpstr>
      <vt:lpstr>Notation</vt:lpstr>
      <vt:lpstr>Lender’s Expected Profit: E(π)</vt:lpstr>
      <vt:lpstr>Equilibrium Interest Rate</vt:lpstr>
      <vt:lpstr>PowerPoint Presentation</vt:lpstr>
      <vt:lpstr>Summary of Adverse Selection</vt:lpstr>
      <vt:lpstr>Moral Hazard</vt:lpstr>
      <vt:lpstr>How to Keep It Straight: Credit</vt:lpstr>
      <vt:lpstr>Why is credit different from a potato?</vt:lpstr>
      <vt:lpstr>Reason #1:  Credit is exchanged over TIME</vt:lpstr>
      <vt:lpstr>What is being traded in a credit transaction?</vt:lpstr>
      <vt:lpstr>Reason #2:  Repayment is UNCERTAIN</vt:lpstr>
      <vt:lpstr>Reason #3: Information is Asymmetric</vt:lpstr>
      <vt:lpstr>Implications…</vt:lpstr>
      <vt:lpstr>PowerPoint Presentation</vt:lpstr>
      <vt:lpstr>How Moral Hazard Can Kill a Credit Market—An Example</vt:lpstr>
      <vt:lpstr>PowerPoint Presentation</vt:lpstr>
      <vt:lpstr>PowerPoint Presentation</vt:lpstr>
      <vt:lpstr>Back to the lender’s decision…</vt:lpstr>
      <vt:lpstr>Summary of Moral Hazard</vt:lpstr>
      <vt:lpstr>Risk and Insurance</vt:lpstr>
      <vt:lpstr>Implications of Risk and Uncertainty: Poverty Traps</vt:lpstr>
      <vt:lpstr>PowerPoint Presentation</vt:lpstr>
      <vt:lpstr>A Primer on Insurance</vt:lpstr>
      <vt:lpstr>Asymmetric Information, Moral Hazard, and Insurance</vt:lpstr>
      <vt:lpstr>Adverse Selection in Insurance</vt:lpstr>
      <vt:lpstr>How to Keep It Straight: Insurance</vt:lpstr>
      <vt:lpstr>Institutional and Policy Responses (and Creative Solutions)</vt:lpstr>
      <vt:lpstr>How do lenders and insurers do? (Hoff and Stiglitz)</vt:lpstr>
      <vt:lpstr>The Trouble with Collateral, Deductibles, and Co-payments</vt:lpstr>
      <vt:lpstr>Reputation as a Collateral Substitute?</vt:lpstr>
      <vt:lpstr>PowerPoint Presentation</vt:lpstr>
      <vt:lpstr>Loan Size (progressive lending)</vt:lpstr>
      <vt:lpstr>Direct Mechanisms</vt:lpstr>
      <vt:lpstr>Is Micro-Credit the Solution?</vt:lpstr>
      <vt:lpstr>Micro-Credit: Brief History</vt:lpstr>
      <vt:lpstr>PowerPoint Presentation</vt:lpstr>
      <vt:lpstr>Basic Micro-finance Methodology</vt:lpstr>
      <vt:lpstr>The Economic Logic behind Micro-Credit</vt:lpstr>
      <vt:lpstr>Limitations &amp; Critiques of  Micro-credit</vt:lpstr>
      <vt:lpstr>Where Risks Are Large, It Might Take Insurance to Get Credit</vt:lpstr>
      <vt:lpstr>Informal Risk Sharing Arrangements (IRSA)</vt:lpstr>
      <vt:lpstr>Index Insurance</vt:lpstr>
      <vt:lpstr>Challenges to Index Insurance</vt:lpstr>
      <vt:lpstr>It’s a Hard Sell to the Poor!</vt:lpstr>
      <vt:lpstr>What Should Governments Do? 2000 and beyond:  Second Stage of Market Oriented Reforms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Contextual Issues for Agriculture and Rural Development in Africa</dc:title>
  <dc:creator>Hans P. Binswanger-Mkhize</dc:creator>
  <cp:lastModifiedBy>J. Edward Taylor</cp:lastModifiedBy>
  <cp:revision>215</cp:revision>
  <dcterms:created xsi:type="dcterms:W3CDTF">2008-01-10T12:31:35Z</dcterms:created>
  <dcterms:modified xsi:type="dcterms:W3CDTF">2014-03-14T20:53:24Z</dcterms:modified>
</cp:coreProperties>
</file>